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66" r:id="rId3"/>
    <p:sldId id="267" r:id="rId4"/>
    <p:sldId id="257" r:id="rId5"/>
    <p:sldId id="268" r:id="rId6"/>
    <p:sldId id="269" r:id="rId7"/>
    <p:sldId id="270" r:id="rId8"/>
    <p:sldId id="271" r:id="rId9"/>
    <p:sldId id="259" r:id="rId10"/>
    <p:sldId id="260" r:id="rId11"/>
    <p:sldId id="275" r:id="rId12"/>
    <p:sldId id="272" r:id="rId13"/>
    <p:sldId id="261" r:id="rId14"/>
    <p:sldId id="276" r:id="rId15"/>
    <p:sldId id="262" r:id="rId16"/>
    <p:sldId id="263" r:id="rId17"/>
    <p:sldId id="277" r:id="rId18"/>
    <p:sldId id="264" r:id="rId19"/>
    <p:sldId id="27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618"/>
  </p:normalViewPr>
  <p:slideViewPr>
    <p:cSldViewPr snapToGrid="0" snapToObjects="1">
      <p:cViewPr varScale="1">
        <p:scale>
          <a:sx n="90" d="100"/>
          <a:sy n="90" d="100"/>
        </p:scale>
        <p:origin x="232"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Hours per week</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511-B044-9DFA-BB4725F88F4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511-B044-9DFA-BB4725F88F4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511-B044-9DFA-BB4725F88F4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511-B044-9DFA-BB4725F88F4D}"/>
              </c:ext>
            </c:extLst>
          </c:dPt>
          <c:cat>
            <c:strRef>
              <c:f>Sheet1!$A$2:$A$5</c:f>
              <c:strCache>
                <c:ptCount val="3"/>
                <c:pt idx="0">
                  <c:v>Work</c:v>
                </c:pt>
                <c:pt idx="1">
                  <c:v>Sleep</c:v>
                </c:pt>
                <c:pt idx="2">
                  <c:v>Other</c:v>
                </c:pt>
              </c:strCache>
            </c:strRef>
          </c:cat>
          <c:val>
            <c:numRef>
              <c:f>Sheet1!$B$2:$B$5</c:f>
              <c:numCache>
                <c:formatCode>General</c:formatCode>
                <c:ptCount val="4"/>
                <c:pt idx="0">
                  <c:v>40</c:v>
                </c:pt>
                <c:pt idx="1">
                  <c:v>56</c:v>
                </c:pt>
                <c:pt idx="2">
                  <c:v>72</c:v>
                </c:pt>
              </c:numCache>
            </c:numRef>
          </c:val>
          <c:extLst>
            <c:ext xmlns:c16="http://schemas.microsoft.com/office/drawing/2014/chart" uri="{C3380CC4-5D6E-409C-BE32-E72D297353CC}">
              <c16:uniqueId val="{00000008-F511-B044-9DFA-BB4725F88F4D}"/>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9A82A8-0174-CB45-AF3E-395295A0770A}" type="datetimeFigureOut">
              <a:rPr lang="en-US" smtClean="0"/>
              <a:t>11/30/21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17F859-BA72-4549-8CEE-5FB87FFFFCF9}" type="slidenum">
              <a:rPr lang="en-US" smtClean="0"/>
              <a:t>‹#›</a:t>
            </a:fld>
            <a:endParaRPr lang="en-US"/>
          </a:p>
        </p:txBody>
      </p:sp>
    </p:spTree>
    <p:extLst>
      <p:ext uri="{BB962C8B-B14F-4D97-AF65-F5344CB8AC3E}">
        <p14:creationId xmlns:p14="http://schemas.microsoft.com/office/powerpoint/2010/main" val="1866466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11/30/21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11/30/21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11/30/21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11/30/21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11/30/21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11/30/21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11/30/21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11/30/21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989773"/>
            <a:ext cx="8637073" cy="2541431"/>
          </a:xfrm>
        </p:spPr>
        <p:txBody>
          <a:bodyPr>
            <a:normAutofit/>
          </a:bodyPr>
          <a:lstStyle/>
          <a:p>
            <a:r>
              <a:rPr lang="en-US" sz="4400" dirty="0"/>
              <a:t>Why do we work?</a:t>
            </a:r>
          </a:p>
        </p:txBody>
      </p:sp>
      <p:sp>
        <p:nvSpPr>
          <p:cNvPr id="3" name="Subtitle 2"/>
          <p:cNvSpPr>
            <a:spLocks noGrp="1"/>
          </p:cNvSpPr>
          <p:nvPr>
            <p:ph type="subTitle" idx="1"/>
          </p:nvPr>
        </p:nvSpPr>
        <p:spPr/>
        <p:txBody>
          <a:bodyPr>
            <a:normAutofit/>
          </a:bodyPr>
          <a:lstStyle/>
          <a:p>
            <a:pPr>
              <a:lnSpc>
                <a:spcPct val="100000"/>
              </a:lnSpc>
              <a:spcBef>
                <a:spcPts val="400"/>
              </a:spcBef>
            </a:pPr>
            <a:r>
              <a:rPr lang="en-US" cap="none" dirty="0"/>
              <a:t>Rebecca Chan</a:t>
            </a:r>
          </a:p>
          <a:p>
            <a:pPr>
              <a:lnSpc>
                <a:spcPct val="100000"/>
              </a:lnSpc>
              <a:spcBef>
                <a:spcPts val="400"/>
              </a:spcBef>
            </a:pPr>
            <a:r>
              <a:rPr lang="en-US" cap="none" dirty="0"/>
              <a:t>Department of Philosophy, San José State University</a:t>
            </a:r>
          </a:p>
        </p:txBody>
      </p:sp>
    </p:spTree>
    <p:extLst>
      <p:ext uri="{BB962C8B-B14F-4D97-AF65-F5344CB8AC3E}">
        <p14:creationId xmlns:p14="http://schemas.microsoft.com/office/powerpoint/2010/main" val="761259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2.2 A philosophical framework</a:t>
            </a:r>
            <a:br>
              <a:rPr lang="en-US" cap="none" dirty="0"/>
            </a:br>
            <a:r>
              <a:rPr lang="en-US" i="1" cap="none" dirty="0"/>
              <a:t>Praxis </a:t>
            </a:r>
            <a:r>
              <a:rPr lang="en-US" cap="none" dirty="0"/>
              <a:t>and </a:t>
            </a:r>
            <a:r>
              <a:rPr lang="en-US" i="1" cap="none" dirty="0" err="1"/>
              <a:t>poiesis</a:t>
            </a:r>
            <a:endParaRPr lang="en-US" cap="none" dirty="0"/>
          </a:p>
        </p:txBody>
      </p:sp>
      <p:sp>
        <p:nvSpPr>
          <p:cNvPr id="4" name="Text Placeholder 3">
            <a:extLst>
              <a:ext uri="{FF2B5EF4-FFF2-40B4-BE49-F238E27FC236}">
                <a16:creationId xmlns:a16="http://schemas.microsoft.com/office/drawing/2014/main" id="{104D1750-D835-134C-BFD0-5DDC05DF73DC}"/>
              </a:ext>
            </a:extLst>
          </p:cNvPr>
          <p:cNvSpPr>
            <a:spLocks noGrp="1"/>
          </p:cNvSpPr>
          <p:nvPr>
            <p:ph type="body" idx="1"/>
          </p:nvPr>
        </p:nvSpPr>
        <p:spPr>
          <a:xfrm>
            <a:off x="1447191" y="2019549"/>
            <a:ext cx="4645152" cy="366299"/>
          </a:xfrm>
        </p:spPr>
        <p:txBody>
          <a:bodyPr>
            <a:normAutofit fontScale="92500" lnSpcReduction="20000"/>
          </a:bodyPr>
          <a:lstStyle/>
          <a:p>
            <a:pPr algn="ctr"/>
            <a:r>
              <a:rPr lang="en-US" b="1" i="1" cap="none" dirty="0"/>
              <a:t>Praxis</a:t>
            </a:r>
          </a:p>
        </p:txBody>
      </p:sp>
      <p:sp>
        <p:nvSpPr>
          <p:cNvPr id="5" name="Content Placeholder 4">
            <a:extLst>
              <a:ext uri="{FF2B5EF4-FFF2-40B4-BE49-F238E27FC236}">
                <a16:creationId xmlns:a16="http://schemas.microsoft.com/office/drawing/2014/main" id="{D0E1E258-28C5-3449-B6B2-7EF5683F0CB2}"/>
              </a:ext>
            </a:extLst>
          </p:cNvPr>
          <p:cNvSpPr>
            <a:spLocks noGrp="1"/>
          </p:cNvSpPr>
          <p:nvPr>
            <p:ph sz="half" idx="2"/>
          </p:nvPr>
        </p:nvSpPr>
        <p:spPr>
          <a:xfrm>
            <a:off x="1447191" y="2387138"/>
            <a:ext cx="4645152" cy="3666699"/>
          </a:xfrm>
        </p:spPr>
        <p:txBody>
          <a:bodyPr>
            <a:normAutofit fontScale="92500" lnSpcReduction="20000"/>
          </a:bodyPr>
          <a:lstStyle/>
          <a:p>
            <a:r>
              <a:rPr lang="en-US" b="1" i="1" dirty="0"/>
              <a:t>Praxis</a:t>
            </a:r>
            <a:r>
              <a:rPr lang="en-US" dirty="0"/>
              <a:t>: an activity that is done for it’s own sake</a:t>
            </a:r>
          </a:p>
          <a:p>
            <a:pPr lvl="1"/>
            <a:r>
              <a:rPr lang="en-US" dirty="0"/>
              <a:t>The activity is </a:t>
            </a:r>
            <a:r>
              <a:rPr lang="en-US" b="1" i="1" dirty="0"/>
              <a:t>intrinsically </a:t>
            </a:r>
            <a:r>
              <a:rPr lang="en-US" dirty="0"/>
              <a:t> good—it makes sense to do it even if it leads to nothing further (though it can still lead to other goods)</a:t>
            </a:r>
          </a:p>
          <a:p>
            <a:r>
              <a:rPr lang="en-US" dirty="0"/>
              <a:t>Examples: </a:t>
            </a:r>
          </a:p>
          <a:p>
            <a:pPr lvl="1"/>
            <a:r>
              <a:rPr lang="en-US" dirty="0"/>
              <a:t>Loving your family and friends</a:t>
            </a:r>
          </a:p>
          <a:p>
            <a:pPr lvl="1"/>
            <a:r>
              <a:rPr lang="en-US" dirty="0"/>
              <a:t>Praising God?</a:t>
            </a:r>
          </a:p>
          <a:p>
            <a:pPr lvl="1"/>
            <a:r>
              <a:rPr lang="en-US" dirty="0"/>
              <a:t>Learning about the world?</a:t>
            </a:r>
          </a:p>
          <a:p>
            <a:pPr lvl="1"/>
            <a:r>
              <a:rPr lang="en-US" dirty="0"/>
              <a:t>Expressing yourself through art?</a:t>
            </a:r>
          </a:p>
          <a:p>
            <a:pPr marL="0" indent="0">
              <a:buNone/>
            </a:pPr>
            <a:endParaRPr lang="en-US" dirty="0"/>
          </a:p>
        </p:txBody>
      </p:sp>
      <p:sp>
        <p:nvSpPr>
          <p:cNvPr id="6" name="Text Placeholder 5">
            <a:extLst>
              <a:ext uri="{FF2B5EF4-FFF2-40B4-BE49-F238E27FC236}">
                <a16:creationId xmlns:a16="http://schemas.microsoft.com/office/drawing/2014/main" id="{647E3820-F540-BD4B-8F4A-A5D0DC224929}"/>
              </a:ext>
            </a:extLst>
          </p:cNvPr>
          <p:cNvSpPr>
            <a:spLocks noGrp="1"/>
          </p:cNvSpPr>
          <p:nvPr>
            <p:ph type="body" sz="quarter" idx="3"/>
          </p:nvPr>
        </p:nvSpPr>
        <p:spPr>
          <a:xfrm>
            <a:off x="6412362" y="2023003"/>
            <a:ext cx="4645152" cy="362845"/>
          </a:xfrm>
        </p:spPr>
        <p:txBody>
          <a:bodyPr>
            <a:normAutofit fontScale="92500" lnSpcReduction="20000"/>
          </a:bodyPr>
          <a:lstStyle/>
          <a:p>
            <a:pPr algn="ctr"/>
            <a:r>
              <a:rPr lang="en-US" b="1" i="1" cap="none" dirty="0" err="1"/>
              <a:t>Poiesis</a:t>
            </a:r>
            <a:endParaRPr lang="en-US" b="1" i="1" cap="none" dirty="0"/>
          </a:p>
        </p:txBody>
      </p:sp>
      <p:sp>
        <p:nvSpPr>
          <p:cNvPr id="7" name="Content Placeholder 6">
            <a:extLst>
              <a:ext uri="{FF2B5EF4-FFF2-40B4-BE49-F238E27FC236}">
                <a16:creationId xmlns:a16="http://schemas.microsoft.com/office/drawing/2014/main" id="{5A59CD46-71F8-3540-9C6E-62953C98E50C}"/>
              </a:ext>
            </a:extLst>
          </p:cNvPr>
          <p:cNvSpPr>
            <a:spLocks noGrp="1"/>
          </p:cNvSpPr>
          <p:nvPr>
            <p:ph sz="quarter" idx="4"/>
          </p:nvPr>
        </p:nvSpPr>
        <p:spPr>
          <a:xfrm>
            <a:off x="6409700" y="2460832"/>
            <a:ext cx="4645152" cy="3666698"/>
          </a:xfrm>
        </p:spPr>
        <p:txBody>
          <a:bodyPr>
            <a:normAutofit fontScale="92500" lnSpcReduction="20000"/>
          </a:bodyPr>
          <a:lstStyle/>
          <a:p>
            <a:r>
              <a:rPr lang="en-US" b="1" i="1" dirty="0" err="1"/>
              <a:t>Poiesis</a:t>
            </a:r>
            <a:r>
              <a:rPr lang="en-US" dirty="0"/>
              <a:t>: an activity that is aimed at the production of something useful</a:t>
            </a:r>
          </a:p>
          <a:p>
            <a:pPr lvl="1"/>
            <a:r>
              <a:rPr lang="en-US" dirty="0"/>
              <a:t>The activity is </a:t>
            </a:r>
            <a:r>
              <a:rPr lang="en-US" b="1" i="1" dirty="0"/>
              <a:t>merely instrumentally good</a:t>
            </a:r>
            <a:r>
              <a:rPr lang="en-US" dirty="0"/>
              <a:t>—it’s worth depends upon whatever results from it</a:t>
            </a:r>
          </a:p>
          <a:p>
            <a:r>
              <a:rPr lang="en-US" dirty="0"/>
              <a:t>Examples: </a:t>
            </a:r>
          </a:p>
          <a:p>
            <a:pPr lvl="1"/>
            <a:r>
              <a:rPr lang="en-US" dirty="0"/>
              <a:t>Brushing your teeth</a:t>
            </a:r>
          </a:p>
          <a:p>
            <a:pPr lvl="1"/>
            <a:r>
              <a:rPr lang="en-US" dirty="0"/>
              <a:t>Exercising</a:t>
            </a:r>
          </a:p>
          <a:p>
            <a:pPr lvl="1"/>
            <a:r>
              <a:rPr lang="en-US" dirty="0"/>
              <a:t>Work?</a:t>
            </a:r>
          </a:p>
          <a:p>
            <a:pPr lvl="1"/>
            <a:endParaRPr lang="en-US" dirty="0"/>
          </a:p>
        </p:txBody>
      </p:sp>
      <p:pic>
        <p:nvPicPr>
          <p:cNvPr id="1026" name="Picture 2" descr="Greek Archaeologist Says He Has Found Aristotle&amp;#39;s Tomb - The New York Times">
            <a:extLst>
              <a:ext uri="{FF2B5EF4-FFF2-40B4-BE49-F238E27FC236}">
                <a16:creationId xmlns:a16="http://schemas.microsoft.com/office/drawing/2014/main" id="{E2312C1E-AC7C-0242-8405-B4CAA9E162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3026" y="4086225"/>
            <a:ext cx="1917462" cy="2400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5444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C99D5-35B5-6C41-807D-FDBF30B68BBD}"/>
              </a:ext>
            </a:extLst>
          </p:cNvPr>
          <p:cNvSpPr>
            <a:spLocks noGrp="1"/>
          </p:cNvSpPr>
          <p:nvPr>
            <p:ph type="title"/>
          </p:nvPr>
        </p:nvSpPr>
        <p:spPr/>
        <p:txBody>
          <a:bodyPr/>
          <a:lstStyle/>
          <a:p>
            <a:r>
              <a:rPr lang="en-US" cap="none" dirty="0"/>
              <a:t>Summing Up: </a:t>
            </a:r>
            <a:br>
              <a:rPr lang="en-US" cap="none" dirty="0"/>
            </a:br>
            <a:r>
              <a:rPr lang="en-US" cap="none" dirty="0"/>
              <a:t>A philosophical framework</a:t>
            </a:r>
          </a:p>
        </p:txBody>
      </p:sp>
      <p:sp>
        <p:nvSpPr>
          <p:cNvPr id="3" name="Content Placeholder 2">
            <a:extLst>
              <a:ext uri="{FF2B5EF4-FFF2-40B4-BE49-F238E27FC236}">
                <a16:creationId xmlns:a16="http://schemas.microsoft.com/office/drawing/2014/main" id="{3549637A-93AD-324F-9EDF-4356C5D42F45}"/>
              </a:ext>
            </a:extLst>
          </p:cNvPr>
          <p:cNvSpPr>
            <a:spLocks noGrp="1"/>
          </p:cNvSpPr>
          <p:nvPr>
            <p:ph idx="1"/>
          </p:nvPr>
        </p:nvSpPr>
        <p:spPr/>
        <p:txBody>
          <a:bodyPr>
            <a:normAutofit/>
          </a:bodyPr>
          <a:lstStyle/>
          <a:p>
            <a:r>
              <a:rPr lang="en-US" dirty="0"/>
              <a:t>For the vast majority of people (and maybe all people?) work is </a:t>
            </a:r>
            <a:r>
              <a:rPr lang="en-US" i="1" dirty="0" err="1"/>
              <a:t>poiesis</a:t>
            </a:r>
            <a:r>
              <a:rPr lang="en-US" i="1" dirty="0"/>
              <a:t> </a:t>
            </a:r>
            <a:r>
              <a:rPr lang="en-US" dirty="0"/>
              <a:t>and is not an activity done for its own sake</a:t>
            </a:r>
          </a:p>
          <a:p>
            <a:pPr lvl="1"/>
            <a:r>
              <a:rPr lang="en-US" dirty="0"/>
              <a:t>Would you quit your job if you won the lottery? </a:t>
            </a:r>
          </a:p>
          <a:p>
            <a:pPr lvl="1"/>
            <a:r>
              <a:rPr lang="en-US" dirty="0"/>
              <a:t>Even if you like what you do for work, do you think the activity is worthwhile for it’s own sake? Or because it produces some other good (like your happiness, or others’ happiness)?</a:t>
            </a:r>
          </a:p>
          <a:p>
            <a:pPr lvl="1"/>
            <a:r>
              <a:rPr lang="en-US" dirty="0"/>
              <a:t>Even if your job involves activity that is worthwhile for its own sake, are there aspects of the job that you could do without?</a:t>
            </a:r>
          </a:p>
          <a:p>
            <a:r>
              <a:rPr lang="en-US" dirty="0"/>
              <a:t>If you aren’t working for its own sake, why are you working?</a:t>
            </a:r>
          </a:p>
        </p:txBody>
      </p:sp>
    </p:spTree>
    <p:extLst>
      <p:ext uri="{BB962C8B-B14F-4D97-AF65-F5344CB8AC3E}">
        <p14:creationId xmlns:p14="http://schemas.microsoft.com/office/powerpoint/2010/main" val="3356394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7C587-18C1-8F4C-BD6C-33A650E22FEB}"/>
              </a:ext>
            </a:extLst>
          </p:cNvPr>
          <p:cNvSpPr>
            <a:spLocks noGrp="1"/>
          </p:cNvSpPr>
          <p:nvPr>
            <p:ph type="title"/>
          </p:nvPr>
        </p:nvSpPr>
        <p:spPr/>
        <p:txBody>
          <a:bodyPr anchor="b"/>
          <a:lstStyle/>
          <a:p>
            <a:r>
              <a:rPr lang="en-US" cap="none" dirty="0"/>
              <a:t>Overview</a:t>
            </a:r>
          </a:p>
        </p:txBody>
      </p:sp>
      <p:sp>
        <p:nvSpPr>
          <p:cNvPr id="3" name="Content Placeholder 2">
            <a:extLst>
              <a:ext uri="{FF2B5EF4-FFF2-40B4-BE49-F238E27FC236}">
                <a16:creationId xmlns:a16="http://schemas.microsoft.com/office/drawing/2014/main" id="{3CC54069-AEBA-6741-936A-795AC0A904AE}"/>
              </a:ext>
            </a:extLst>
          </p:cNvPr>
          <p:cNvSpPr>
            <a:spLocks noGrp="1"/>
          </p:cNvSpPr>
          <p:nvPr>
            <p:ph idx="1"/>
          </p:nvPr>
        </p:nvSpPr>
        <p:spPr/>
        <p:txBody>
          <a:bodyPr/>
          <a:lstStyle/>
          <a:p>
            <a:pPr marL="457200" indent="-457200">
              <a:buFont typeface="+mj-lt"/>
              <a:buAutoNum type="arabicPeriod"/>
            </a:pPr>
            <a:r>
              <a:rPr lang="en-US" dirty="0"/>
              <a:t>The current state of things</a:t>
            </a:r>
          </a:p>
          <a:p>
            <a:pPr marL="457200" indent="-457200">
              <a:buFont typeface="+mj-lt"/>
              <a:buAutoNum type="arabicPeriod"/>
            </a:pPr>
            <a:r>
              <a:rPr lang="en-US" dirty="0"/>
              <a:t>A philosophical framework</a:t>
            </a:r>
          </a:p>
          <a:p>
            <a:pPr marL="457200" indent="-457200">
              <a:buFont typeface="+mj-lt"/>
              <a:buAutoNum type="arabicPeriod"/>
            </a:pPr>
            <a:r>
              <a:rPr lang="en-US" b="1" i="1" dirty="0">
                <a:solidFill>
                  <a:srgbClr val="00B050"/>
                </a:solidFill>
              </a:rPr>
              <a:t>Why do we work? 3 popular answers</a:t>
            </a:r>
          </a:p>
          <a:p>
            <a:pPr marL="457200" lvl="1" indent="0">
              <a:buNone/>
            </a:pPr>
            <a:r>
              <a:rPr lang="en-US" i="1" dirty="0">
                <a:solidFill>
                  <a:srgbClr val="00B050"/>
                </a:solidFill>
              </a:rPr>
              <a:t>3.1 Money</a:t>
            </a:r>
          </a:p>
          <a:p>
            <a:pPr marL="457200" lvl="1" indent="0">
              <a:buNone/>
            </a:pPr>
            <a:r>
              <a:rPr lang="en-US" i="1" dirty="0">
                <a:solidFill>
                  <a:srgbClr val="00B050"/>
                </a:solidFill>
              </a:rPr>
              <a:t>3.2 Personal welfare</a:t>
            </a:r>
          </a:p>
          <a:p>
            <a:pPr marL="457200" lvl="1" indent="0">
              <a:buNone/>
            </a:pPr>
            <a:r>
              <a:rPr lang="en-US" i="1" dirty="0">
                <a:solidFill>
                  <a:srgbClr val="00B050"/>
                </a:solidFill>
              </a:rPr>
              <a:t>3.3 Societal good</a:t>
            </a:r>
          </a:p>
        </p:txBody>
      </p:sp>
    </p:spTree>
    <p:extLst>
      <p:ext uri="{BB962C8B-B14F-4D97-AF65-F5344CB8AC3E}">
        <p14:creationId xmlns:p14="http://schemas.microsoft.com/office/powerpoint/2010/main" val="2874824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CE580D1-F917-4567-AFB4-99AA9B52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1F5620B8-A2D8-4568-B566-F0453A0D91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4" name="Straight Connector 13">
            <a:extLst>
              <a:ext uri="{FF2B5EF4-FFF2-40B4-BE49-F238E27FC236}">
                <a16:creationId xmlns:a16="http://schemas.microsoft.com/office/drawing/2014/main" id="{1C7D2BA4-4B7A-4596-8BCC-5CF7154238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9D4B225-18E9-4C5B-94D8-2ABE6D161E4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5" name="Content Placeholder 4"/>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l="9091" t="17380" b="2088"/>
          <a:stretch/>
        </p:blipFill>
        <p:spPr>
          <a:xfrm>
            <a:off x="2" y="10"/>
            <a:ext cx="12191695" cy="6857990"/>
          </a:xfrm>
          <a:prstGeom prst="rect">
            <a:avLst/>
          </a:prstGeom>
        </p:spPr>
      </p:pic>
      <p:sp>
        <p:nvSpPr>
          <p:cNvPr id="18" name="Rectangle 17">
            <a:extLst>
              <a:ext uri="{FF2B5EF4-FFF2-40B4-BE49-F238E27FC236}">
                <a16:creationId xmlns:a16="http://schemas.microsoft.com/office/drawing/2014/main" id="{368B8211-0B9F-4516-8771-3316E00DB9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1643" y="636753"/>
            <a:ext cx="8299435" cy="5572811"/>
          </a:xfrm>
          <a:prstGeom prst="rect">
            <a:avLst/>
          </a:prstGeom>
          <a:solidFill>
            <a:srgbClr val="000001">
              <a:alpha val="74902"/>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063421" y="804520"/>
            <a:ext cx="6815731" cy="1049235"/>
          </a:xfrm>
        </p:spPr>
        <p:txBody>
          <a:bodyPr vert="horz" lIns="91440" tIns="45720" rIns="91440" bIns="45720" rtlCol="0" anchor="b">
            <a:normAutofit/>
          </a:bodyPr>
          <a:lstStyle/>
          <a:p>
            <a:r>
              <a:rPr lang="en-US" cap="none" dirty="0">
                <a:solidFill>
                  <a:srgbClr val="FFFFFE"/>
                </a:solidFill>
              </a:rPr>
              <a:t>3.1 Why do we work? </a:t>
            </a:r>
            <a:br>
              <a:rPr lang="en-US" cap="none" dirty="0">
                <a:solidFill>
                  <a:srgbClr val="FFFFFE"/>
                </a:solidFill>
              </a:rPr>
            </a:br>
            <a:r>
              <a:rPr lang="en-US" cap="none" dirty="0">
                <a:solidFill>
                  <a:srgbClr val="FFFFFE"/>
                </a:solidFill>
              </a:rPr>
              <a:t>Answer 1: Money</a:t>
            </a:r>
          </a:p>
        </p:txBody>
      </p:sp>
      <p:cxnSp>
        <p:nvCxnSpPr>
          <p:cNvPr id="20" name="Straight Connector 19">
            <a:extLst>
              <a:ext uri="{FF2B5EF4-FFF2-40B4-BE49-F238E27FC236}">
                <a16:creationId xmlns:a16="http://schemas.microsoft.com/office/drawing/2014/main" id="{B7582E73-8B46-4A0E-944E-58357C8088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5789" y="1847088"/>
            <a:ext cx="6813363" cy="0"/>
          </a:xfrm>
          <a:prstGeom prst="line">
            <a:avLst/>
          </a:prstGeom>
          <a:ln w="31750">
            <a:solidFill>
              <a:srgbClr val="A4762E"/>
            </a:solidFill>
          </a:ln>
        </p:spPr>
        <p:style>
          <a:lnRef idx="3">
            <a:schemeClr val="accent1"/>
          </a:lnRef>
          <a:fillRef idx="0">
            <a:schemeClr val="accent1"/>
          </a:fillRef>
          <a:effectRef idx="2">
            <a:schemeClr val="accent1"/>
          </a:effectRef>
          <a:fontRef idx="minor">
            <a:schemeClr val="tx1"/>
          </a:fontRef>
        </p:style>
      </p:cxnSp>
      <p:sp>
        <p:nvSpPr>
          <p:cNvPr id="3" name="Content Placeholder 2"/>
          <p:cNvSpPr>
            <a:spLocks noGrp="1"/>
          </p:cNvSpPr>
          <p:nvPr>
            <p:ph sz="half" idx="1"/>
          </p:nvPr>
        </p:nvSpPr>
        <p:spPr>
          <a:xfrm>
            <a:off x="4063421" y="2015733"/>
            <a:ext cx="6815731" cy="4021267"/>
          </a:xfrm>
        </p:spPr>
        <p:txBody>
          <a:bodyPr vert="horz" lIns="91440" tIns="45720" rIns="91440" bIns="45720" rtlCol="0" anchor="t">
            <a:normAutofit/>
          </a:bodyPr>
          <a:lstStyle/>
          <a:p>
            <a:pPr>
              <a:buClr>
                <a:srgbClr val="A4762E"/>
              </a:buClr>
            </a:pPr>
            <a:r>
              <a:rPr lang="en-US" dirty="0">
                <a:solidFill>
                  <a:srgbClr val="FFFFFE"/>
                </a:solidFill>
              </a:rPr>
              <a:t>Most common answer to “why work?”</a:t>
            </a:r>
          </a:p>
          <a:p>
            <a:pPr>
              <a:buClr>
                <a:srgbClr val="A4762E"/>
              </a:buClr>
            </a:pPr>
            <a:r>
              <a:rPr lang="en-US" dirty="0">
                <a:solidFill>
                  <a:srgbClr val="FFFFFE"/>
                </a:solidFill>
              </a:rPr>
              <a:t>Contrary to popular belief, money can buy you happiness—or at least make it way easier to obtain (</a:t>
            </a:r>
            <a:r>
              <a:rPr lang="en-US" i="1" dirty="0">
                <a:solidFill>
                  <a:srgbClr val="FFFFFE"/>
                </a:solidFill>
              </a:rPr>
              <a:t>see Brennan</a:t>
            </a:r>
            <a:r>
              <a:rPr lang="en-US" dirty="0">
                <a:solidFill>
                  <a:srgbClr val="FFFFFE"/>
                </a:solidFill>
              </a:rPr>
              <a:t>)</a:t>
            </a:r>
          </a:p>
          <a:p>
            <a:pPr>
              <a:buClr>
                <a:srgbClr val="A4762E"/>
              </a:buClr>
            </a:pPr>
            <a:r>
              <a:rPr lang="en-US" dirty="0">
                <a:solidFill>
                  <a:srgbClr val="FFFFFE"/>
                </a:solidFill>
              </a:rPr>
              <a:t>BUT you’re obviously not working just for money</a:t>
            </a:r>
          </a:p>
          <a:p>
            <a:pPr lvl="1">
              <a:buClr>
                <a:srgbClr val="A4762E"/>
              </a:buClr>
            </a:pPr>
            <a:r>
              <a:rPr lang="en-US" dirty="0">
                <a:solidFill>
                  <a:srgbClr val="FFFFFE"/>
                </a:solidFill>
              </a:rPr>
              <a:t>Money is purely instrumental</a:t>
            </a:r>
          </a:p>
          <a:p>
            <a:pPr lvl="1">
              <a:buClr>
                <a:srgbClr val="A4762E"/>
              </a:buClr>
            </a:pPr>
            <a:r>
              <a:rPr lang="en-US" dirty="0">
                <a:solidFill>
                  <a:srgbClr val="FFFFFE"/>
                </a:solidFill>
              </a:rPr>
              <a:t>You use money for other ends</a:t>
            </a:r>
          </a:p>
          <a:p>
            <a:pPr>
              <a:buClr>
                <a:srgbClr val="A4762E"/>
              </a:buClr>
            </a:pPr>
            <a:r>
              <a:rPr lang="en-US" b="1" dirty="0">
                <a:solidFill>
                  <a:srgbClr val="FFFFFE"/>
                </a:solidFill>
              </a:rPr>
              <a:t>Philosophical Upshot</a:t>
            </a:r>
            <a:r>
              <a:rPr lang="en-US" dirty="0">
                <a:solidFill>
                  <a:srgbClr val="FFFFFE"/>
                </a:solidFill>
              </a:rPr>
              <a:t>: We need to think bigger</a:t>
            </a:r>
          </a:p>
        </p:txBody>
      </p:sp>
    </p:spTree>
    <p:extLst>
      <p:ext uri="{BB962C8B-B14F-4D97-AF65-F5344CB8AC3E}">
        <p14:creationId xmlns:p14="http://schemas.microsoft.com/office/powerpoint/2010/main" val="481046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32BD2-4DA3-3940-AFE9-EF9A0D38C68B}"/>
              </a:ext>
            </a:extLst>
          </p:cNvPr>
          <p:cNvSpPr>
            <a:spLocks noGrp="1"/>
          </p:cNvSpPr>
          <p:nvPr>
            <p:ph type="title"/>
          </p:nvPr>
        </p:nvSpPr>
        <p:spPr/>
        <p:txBody>
          <a:bodyPr/>
          <a:lstStyle/>
          <a:p>
            <a:r>
              <a:rPr lang="en-US" cap="none" dirty="0"/>
              <a:t>3.2 Why do we work?</a:t>
            </a:r>
            <a:br>
              <a:rPr lang="en-US" cap="none" dirty="0"/>
            </a:br>
            <a:r>
              <a:rPr lang="en-US" cap="none" dirty="0"/>
              <a:t>Answer 2: Personal welfare, Pt. 1</a:t>
            </a:r>
            <a:endParaRPr lang="en-US" dirty="0"/>
          </a:p>
        </p:txBody>
      </p:sp>
      <p:sp>
        <p:nvSpPr>
          <p:cNvPr id="3" name="Content Placeholder 2">
            <a:extLst>
              <a:ext uri="{FF2B5EF4-FFF2-40B4-BE49-F238E27FC236}">
                <a16:creationId xmlns:a16="http://schemas.microsoft.com/office/drawing/2014/main" id="{A9F625A0-C8BB-BA40-8278-0FA1500C2BE6}"/>
              </a:ext>
            </a:extLst>
          </p:cNvPr>
          <p:cNvSpPr>
            <a:spLocks noGrp="1"/>
          </p:cNvSpPr>
          <p:nvPr>
            <p:ph idx="1"/>
          </p:nvPr>
        </p:nvSpPr>
        <p:spPr/>
        <p:txBody>
          <a:bodyPr>
            <a:normAutofit/>
          </a:bodyPr>
          <a:lstStyle/>
          <a:p>
            <a:r>
              <a:rPr lang="en-US" dirty="0"/>
              <a:t>Maybe work brings you money, which enables </a:t>
            </a:r>
            <a:r>
              <a:rPr lang="en-US" b="1" i="1" dirty="0"/>
              <a:t>leisure </a:t>
            </a:r>
            <a:r>
              <a:rPr lang="en-US" dirty="0"/>
              <a:t>(</a:t>
            </a:r>
            <a:r>
              <a:rPr lang="en-US" i="1" dirty="0"/>
              <a:t>see Gutting</a:t>
            </a:r>
            <a:r>
              <a:rPr lang="en-US" dirty="0"/>
              <a:t>)</a:t>
            </a:r>
            <a:endParaRPr lang="en-US" b="1" i="1" dirty="0"/>
          </a:p>
          <a:p>
            <a:pPr lvl="1"/>
            <a:r>
              <a:rPr lang="en-US" dirty="0"/>
              <a:t>Aristotle suggests we can focus on productive activity enjoyed for its own sake</a:t>
            </a:r>
          </a:p>
          <a:p>
            <a:pPr lvl="1"/>
            <a:r>
              <a:rPr lang="en-US" dirty="0"/>
              <a:t>Keynes thought that as we became more efficient workers, we would work less and enjoy more leisure time</a:t>
            </a:r>
          </a:p>
          <a:p>
            <a:r>
              <a:rPr lang="en-US" b="1" i="1" dirty="0"/>
              <a:t>Note</a:t>
            </a:r>
            <a:r>
              <a:rPr lang="en-US" dirty="0"/>
              <a:t>: Even if we </a:t>
            </a:r>
            <a:r>
              <a:rPr lang="en-US" i="1" dirty="0"/>
              <a:t>should</a:t>
            </a:r>
            <a:r>
              <a:rPr lang="en-US" dirty="0"/>
              <a:t> value leisure, it doesn’t seem that we </a:t>
            </a:r>
            <a:r>
              <a:rPr lang="en-US" i="1" dirty="0"/>
              <a:t>in practice</a:t>
            </a:r>
            <a:r>
              <a:rPr lang="en-US" dirty="0"/>
              <a:t> do</a:t>
            </a:r>
          </a:p>
          <a:p>
            <a:pPr lvl="1"/>
            <a:r>
              <a:rPr lang="en-US" dirty="0"/>
              <a:t>We do work less than people in previous generations did</a:t>
            </a:r>
          </a:p>
          <a:p>
            <a:pPr lvl="1"/>
            <a:r>
              <a:rPr lang="en-US" dirty="0"/>
              <a:t>But we don’t convert more efficient work into leisure</a:t>
            </a:r>
          </a:p>
          <a:p>
            <a:r>
              <a:rPr lang="en-US" b="1" dirty="0"/>
              <a:t>Practical Upshot</a:t>
            </a:r>
            <a:r>
              <a:rPr lang="en-US" dirty="0"/>
              <a:t>: We need to think harder about the tradeoffs we make.</a:t>
            </a:r>
          </a:p>
        </p:txBody>
      </p:sp>
    </p:spTree>
    <p:extLst>
      <p:ext uri="{BB962C8B-B14F-4D97-AF65-F5344CB8AC3E}">
        <p14:creationId xmlns:p14="http://schemas.microsoft.com/office/powerpoint/2010/main" val="4247044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CABCAE3-64FC-4149-819F-2C18128241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012FDCFE-9AD2-4D8A-8CBF-B3AA37EBF6D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4" name="Straight Connector 13">
            <a:extLst>
              <a:ext uri="{FF2B5EF4-FFF2-40B4-BE49-F238E27FC236}">
                <a16:creationId xmlns:a16="http://schemas.microsoft.com/office/drawing/2014/main" id="{FBD463FC-4CA8-4FF4-85A3-AF9F4B98D2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56012FD-74A8-4C91-B318-435CF2B719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51579" y="804519"/>
            <a:ext cx="9603275" cy="1049235"/>
          </a:xfrm>
        </p:spPr>
        <p:txBody>
          <a:bodyPr vert="horz" lIns="91440" tIns="45720" rIns="91440" bIns="45720" rtlCol="0" anchor="b">
            <a:normAutofit/>
          </a:bodyPr>
          <a:lstStyle/>
          <a:p>
            <a:r>
              <a:rPr lang="en-US" cap="none" dirty="0"/>
              <a:t>3.2 Why do we work?</a:t>
            </a:r>
            <a:br>
              <a:rPr lang="en-US" cap="none" dirty="0"/>
            </a:br>
            <a:r>
              <a:rPr lang="en-US" cap="none" dirty="0"/>
              <a:t>Answer 2: Personal welfare, Pt. 2</a:t>
            </a:r>
          </a:p>
        </p:txBody>
      </p:sp>
      <p:grpSp>
        <p:nvGrpSpPr>
          <p:cNvPr id="18" name="Group 17">
            <a:extLst>
              <a:ext uri="{FF2B5EF4-FFF2-40B4-BE49-F238E27FC236}">
                <a16:creationId xmlns:a16="http://schemas.microsoft.com/office/drawing/2014/main" id="{F2C08210-135F-434B-9B07-F3B4978C6C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59130" y="2012810"/>
            <a:ext cx="4954206" cy="3453535"/>
            <a:chOff x="7807230" y="2012810"/>
            <a:chExt cx="3251252" cy="3459865"/>
          </a:xfrm>
        </p:grpSpPr>
        <p:sp>
          <p:nvSpPr>
            <p:cNvPr id="19" name="Rectangle 18">
              <a:extLst>
                <a:ext uri="{FF2B5EF4-FFF2-40B4-BE49-F238E27FC236}">
                  <a16:creationId xmlns:a16="http://schemas.microsoft.com/office/drawing/2014/main" id="{F67A18BA-FBAA-4972-B2EE-86107FA7F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776751E-B197-4182-95E7-62121266B0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solidFill>
              <a:schemeClr val="bg1"/>
            </a:soli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635739" y="2542578"/>
            <a:ext cx="4613872" cy="2387678"/>
          </a:xfrm>
          <a:prstGeom prst="rect">
            <a:avLst/>
          </a:prstGeom>
        </p:spPr>
      </p:pic>
      <p:sp>
        <p:nvSpPr>
          <p:cNvPr id="3" name="Content Placeholder 2"/>
          <p:cNvSpPr>
            <a:spLocks noGrp="1"/>
          </p:cNvSpPr>
          <p:nvPr>
            <p:ph sz="half" idx="1"/>
          </p:nvPr>
        </p:nvSpPr>
        <p:spPr>
          <a:xfrm>
            <a:off x="6903337" y="2015733"/>
            <a:ext cx="4440938" cy="4037717"/>
          </a:xfrm>
        </p:spPr>
        <p:txBody>
          <a:bodyPr vert="horz" lIns="91440" tIns="45720" rIns="91440" bIns="45720" rtlCol="0" anchor="t">
            <a:normAutofit fontScale="92500" lnSpcReduction="10000"/>
          </a:bodyPr>
          <a:lstStyle/>
          <a:p>
            <a:r>
              <a:rPr lang="en-US" dirty="0"/>
              <a:t>Maybe work brings you money, and money brings </a:t>
            </a:r>
            <a:r>
              <a:rPr lang="en-US" b="1" i="1" dirty="0"/>
              <a:t>happiness</a:t>
            </a:r>
          </a:p>
          <a:p>
            <a:r>
              <a:rPr lang="en-US" dirty="0"/>
              <a:t>You don’t actually need that much money to be happy</a:t>
            </a:r>
          </a:p>
          <a:p>
            <a:pPr lvl="1"/>
            <a:r>
              <a:rPr lang="en-US" dirty="0"/>
              <a:t>Money has diminishing value</a:t>
            </a:r>
          </a:p>
          <a:p>
            <a:pPr lvl="1"/>
            <a:r>
              <a:rPr lang="en-US" dirty="0"/>
              <a:t>Each additional unit of happiness requires increasing amount of $$$</a:t>
            </a:r>
          </a:p>
          <a:p>
            <a:pPr lvl="1"/>
            <a:r>
              <a:rPr lang="en-US" dirty="0"/>
              <a:t>The curve starts to flatten at around 40k—</a:t>
            </a:r>
            <a:r>
              <a:rPr lang="en-US" i="1" dirty="0"/>
              <a:t>for a household</a:t>
            </a:r>
            <a:endParaRPr lang="en-US" dirty="0"/>
          </a:p>
          <a:p>
            <a:r>
              <a:rPr lang="en-US" dirty="0"/>
              <a:t>*Personal Relationships</a:t>
            </a:r>
          </a:p>
          <a:p>
            <a:r>
              <a:rPr lang="en-US" b="1" dirty="0"/>
              <a:t>Practical Upshot</a:t>
            </a:r>
            <a:r>
              <a:rPr lang="en-US" dirty="0"/>
              <a:t>: Tradeoffs, again.</a:t>
            </a:r>
          </a:p>
        </p:txBody>
      </p:sp>
    </p:spTree>
    <p:extLst>
      <p:ext uri="{BB962C8B-B14F-4D97-AF65-F5344CB8AC3E}">
        <p14:creationId xmlns:p14="http://schemas.microsoft.com/office/powerpoint/2010/main" val="2573957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cap="none" dirty="0"/>
              <a:t>3.2 Why do we work?</a:t>
            </a:r>
            <a:br>
              <a:rPr lang="en-US" cap="none" dirty="0"/>
            </a:br>
            <a:r>
              <a:rPr lang="en-US" cap="none" dirty="0"/>
              <a:t>Answer 2: Personal welfare, Pt. 3</a:t>
            </a:r>
          </a:p>
        </p:txBody>
      </p:sp>
      <p:sp>
        <p:nvSpPr>
          <p:cNvPr id="3" name="Content Placeholder 2"/>
          <p:cNvSpPr>
            <a:spLocks noGrp="1"/>
          </p:cNvSpPr>
          <p:nvPr>
            <p:ph idx="1"/>
          </p:nvPr>
        </p:nvSpPr>
        <p:spPr>
          <a:xfrm>
            <a:off x="800100" y="2044307"/>
            <a:ext cx="8329614" cy="4142181"/>
          </a:xfrm>
        </p:spPr>
        <p:txBody>
          <a:bodyPr>
            <a:normAutofit fontScale="92500" lnSpcReduction="10000"/>
          </a:bodyPr>
          <a:lstStyle/>
          <a:p>
            <a:r>
              <a:rPr lang="en-US" dirty="0"/>
              <a:t>If you’re super lucky—like me—you genuinely enjoy your job. You experience </a:t>
            </a:r>
            <a:r>
              <a:rPr lang="en-US" b="1" i="1" dirty="0"/>
              <a:t>happiness </a:t>
            </a:r>
            <a:r>
              <a:rPr lang="en-US" dirty="0"/>
              <a:t>while doing it and it doesn’t feel like work.</a:t>
            </a:r>
          </a:p>
          <a:p>
            <a:pPr lvl="1"/>
            <a:r>
              <a:rPr lang="en-US" dirty="0"/>
              <a:t>Is it realistic for everyone pursue happiness at work? </a:t>
            </a:r>
          </a:p>
          <a:p>
            <a:pPr lvl="2"/>
            <a:r>
              <a:rPr lang="en-US" dirty="0"/>
              <a:t>Perhaps instead you should pursue a job that gives you lots of time for leisure so that you can pursue that activity on your own.</a:t>
            </a:r>
          </a:p>
          <a:p>
            <a:pPr lvl="1"/>
            <a:r>
              <a:rPr lang="en-US" dirty="0"/>
              <a:t>Is happiness enough? </a:t>
            </a:r>
          </a:p>
          <a:p>
            <a:pPr lvl="2"/>
            <a:r>
              <a:rPr lang="en-US" dirty="0"/>
              <a:t>Studies suggest feeling that your work is </a:t>
            </a:r>
            <a:r>
              <a:rPr lang="en-US" b="1" i="1" dirty="0"/>
              <a:t>meaningful</a:t>
            </a:r>
            <a:r>
              <a:rPr lang="en-US" dirty="0"/>
              <a:t> is more important than being happy (</a:t>
            </a:r>
            <a:r>
              <a:rPr lang="en-US" i="1" dirty="0"/>
              <a:t>see Peppercorn</a:t>
            </a:r>
            <a:r>
              <a:rPr lang="en-US" dirty="0"/>
              <a:t>)</a:t>
            </a:r>
          </a:p>
          <a:p>
            <a:pPr lvl="2"/>
            <a:r>
              <a:rPr lang="en-US" dirty="0"/>
              <a:t>Researchers advise companies to create environments in which employees feel that their work is meaningful (</a:t>
            </a:r>
            <a:r>
              <a:rPr lang="en-US" i="1" dirty="0"/>
              <a:t>see </a:t>
            </a:r>
            <a:r>
              <a:rPr lang="en-US" i="1" dirty="0" err="1"/>
              <a:t>Darr</a:t>
            </a:r>
            <a:r>
              <a:rPr lang="en-US" dirty="0"/>
              <a:t>)</a:t>
            </a:r>
          </a:p>
          <a:p>
            <a:pPr lvl="1"/>
            <a:r>
              <a:rPr lang="en-US" b="1" i="1" dirty="0"/>
              <a:t>Meaningfulness</a:t>
            </a:r>
            <a:r>
              <a:rPr lang="en-US" dirty="0"/>
              <a:t> is aimed at contributing to others and society</a:t>
            </a:r>
          </a:p>
          <a:p>
            <a:pPr lvl="2"/>
            <a:r>
              <a:rPr lang="en-US" b="1" dirty="0"/>
              <a:t>Practical Upshot</a:t>
            </a:r>
            <a:r>
              <a:rPr lang="en-US" dirty="0"/>
              <a:t>: Paradoxically, if you want to increase your personal welfare, you should aim at increasing the welfare of others</a:t>
            </a:r>
          </a:p>
        </p:txBody>
      </p:sp>
      <p:pic>
        <p:nvPicPr>
          <p:cNvPr id="2050" name="Picture 2" descr="Sticker - Smiley Face - PLENTY Mercantile &amp; Venue">
            <a:extLst>
              <a:ext uri="{FF2B5EF4-FFF2-40B4-BE49-F238E27FC236}">
                <a16:creationId xmlns:a16="http://schemas.microsoft.com/office/drawing/2014/main" id="{9D98C182-E5E6-514A-9F41-89E6F6A95D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3887" y="2632075"/>
            <a:ext cx="2222500" cy="222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5262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cap="none" dirty="0"/>
              <a:t>3.3 Why do we work?</a:t>
            </a:r>
            <a:br>
              <a:rPr lang="en-US" cap="none" dirty="0"/>
            </a:br>
            <a:r>
              <a:rPr lang="en-US" cap="none" dirty="0"/>
              <a:t>Societal good</a:t>
            </a:r>
          </a:p>
        </p:txBody>
      </p:sp>
      <p:sp>
        <p:nvSpPr>
          <p:cNvPr id="4" name="Content Placeholder 3">
            <a:extLst>
              <a:ext uri="{FF2B5EF4-FFF2-40B4-BE49-F238E27FC236}">
                <a16:creationId xmlns:a16="http://schemas.microsoft.com/office/drawing/2014/main" id="{2AFF9850-B03C-004C-972D-AB92D813B06C}"/>
              </a:ext>
            </a:extLst>
          </p:cNvPr>
          <p:cNvSpPr>
            <a:spLocks noGrp="1"/>
          </p:cNvSpPr>
          <p:nvPr>
            <p:ph sz="half" idx="1"/>
          </p:nvPr>
        </p:nvSpPr>
        <p:spPr>
          <a:xfrm>
            <a:off x="1450848" y="2858052"/>
            <a:ext cx="4645152" cy="2046772"/>
          </a:xfrm>
        </p:spPr>
        <p:txBody>
          <a:bodyPr/>
          <a:lstStyle/>
          <a:p>
            <a:pPr marL="0" indent="0" algn="r">
              <a:buNone/>
            </a:pPr>
            <a:r>
              <a:rPr lang="en-US" dirty="0">
                <a:solidFill>
                  <a:schemeClr val="accent1"/>
                </a:solidFill>
              </a:rPr>
              <a:t>“…the person who picks up our garbage is in the final analysis as significant as the physician, for if he doesn’t do his job, diseases are rampant. All labor has dignity.”</a:t>
            </a:r>
          </a:p>
          <a:p>
            <a:pPr marL="0" indent="0" algn="r">
              <a:buNone/>
            </a:pPr>
            <a:r>
              <a:rPr lang="en-US" dirty="0">
                <a:solidFill>
                  <a:schemeClr val="accent1"/>
                </a:solidFill>
              </a:rPr>
              <a:t>-Martin Luther King, Jr.</a:t>
            </a:r>
          </a:p>
        </p:txBody>
      </p:sp>
      <p:pic>
        <p:nvPicPr>
          <p:cNvPr id="3074" name="Picture 2" descr="PHOTO: Dr. Martin Luther King Jr. speaks on behalf of striking sanitation workers at Mason Temple in Memphis, Tenn., March 18, 1968.">
            <a:extLst>
              <a:ext uri="{FF2B5EF4-FFF2-40B4-BE49-F238E27FC236}">
                <a16:creationId xmlns:a16="http://schemas.microsoft.com/office/drawing/2014/main" id="{C045223E-746D-3F42-9195-8ED114036504}"/>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787144" y="2160588"/>
            <a:ext cx="4267708" cy="3441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8683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cap="none" dirty="0"/>
              <a:t>3.3 Why do we work?</a:t>
            </a:r>
            <a:br>
              <a:rPr lang="en-US" cap="none" dirty="0"/>
            </a:br>
            <a:r>
              <a:rPr lang="en-US" cap="none" dirty="0"/>
              <a:t>Societal good</a:t>
            </a:r>
          </a:p>
        </p:txBody>
      </p:sp>
      <p:sp>
        <p:nvSpPr>
          <p:cNvPr id="3" name="Content Placeholder 2"/>
          <p:cNvSpPr>
            <a:spLocks noGrp="1"/>
          </p:cNvSpPr>
          <p:nvPr>
            <p:ph idx="1"/>
          </p:nvPr>
        </p:nvSpPr>
        <p:spPr>
          <a:xfrm>
            <a:off x="1451579" y="2015732"/>
            <a:ext cx="9603275" cy="4037749"/>
          </a:xfrm>
        </p:spPr>
        <p:txBody>
          <a:bodyPr>
            <a:normAutofit fontScale="85000" lnSpcReduction="10000"/>
          </a:bodyPr>
          <a:lstStyle/>
          <a:p>
            <a:r>
              <a:rPr lang="en-US" dirty="0"/>
              <a:t>Perhaps the purpose of work is to contribute to </a:t>
            </a:r>
            <a:r>
              <a:rPr lang="en-US" b="1" i="1" dirty="0"/>
              <a:t>societal good</a:t>
            </a:r>
          </a:p>
          <a:p>
            <a:pPr lvl="1"/>
            <a:r>
              <a:rPr lang="en-US" dirty="0"/>
              <a:t>The pandemic forced us to reconsider whose work is essential and who contributes to societal good</a:t>
            </a:r>
          </a:p>
          <a:p>
            <a:pPr lvl="1"/>
            <a:r>
              <a:rPr lang="en-US" dirty="0"/>
              <a:t>Obviously, there are huge structural problems that prevent us from recognizing and rewarding some of the most significant and essential work (</a:t>
            </a:r>
            <a:r>
              <a:rPr lang="en-US" i="1" dirty="0"/>
              <a:t>see Sandel</a:t>
            </a:r>
            <a:r>
              <a:rPr lang="en-US" dirty="0"/>
              <a:t>)</a:t>
            </a:r>
          </a:p>
          <a:p>
            <a:r>
              <a:rPr lang="en-US" i="1" dirty="0"/>
              <a:t>A “first world” problem</a:t>
            </a:r>
            <a:r>
              <a:rPr lang="en-US" dirty="0"/>
              <a:t>: What if you have a high-paying job that you’re worried doesn’t contribute to the societal good? </a:t>
            </a:r>
          </a:p>
          <a:p>
            <a:pPr lvl="1"/>
            <a:r>
              <a:rPr lang="en-US" i="1" dirty="0"/>
              <a:t>An alternate take</a:t>
            </a:r>
            <a:r>
              <a:rPr lang="en-US" dirty="0"/>
              <a:t>: You can contribute so much to the societal good by continuing that work and then donating your money. In fact, given the way our society is currently structured, if you can get one of those high-paying, non-contributing jobs, you should, and then donate your money. (</a:t>
            </a:r>
            <a:r>
              <a:rPr lang="en-US" i="1" dirty="0"/>
              <a:t>See 80000hours.org</a:t>
            </a:r>
            <a:r>
              <a:rPr lang="en-US" dirty="0"/>
              <a:t>)</a:t>
            </a:r>
          </a:p>
          <a:p>
            <a:r>
              <a:rPr lang="en-US" b="1" i="1" dirty="0"/>
              <a:t>Philosophical Upshot</a:t>
            </a:r>
            <a:r>
              <a:rPr lang="en-US" dirty="0"/>
              <a:t>: Probably all jobs contribute to the societal good (or have the potential to)</a:t>
            </a:r>
          </a:p>
          <a:p>
            <a:r>
              <a:rPr lang="en-US" b="1" i="1" dirty="0"/>
              <a:t>Practical Upshot</a:t>
            </a:r>
            <a:r>
              <a:rPr lang="en-US" dirty="0"/>
              <a:t>: Perhaps the problem isn’t work itself; it’s our attitude toward work. We—both as individuals and as a society—need figure out how to recognize and reward contributions to society</a:t>
            </a:r>
          </a:p>
        </p:txBody>
      </p:sp>
    </p:spTree>
    <p:extLst>
      <p:ext uri="{BB962C8B-B14F-4D97-AF65-F5344CB8AC3E}">
        <p14:creationId xmlns:p14="http://schemas.microsoft.com/office/powerpoint/2010/main" val="1815700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C99D5-35B5-6C41-807D-FDBF30B68BBD}"/>
              </a:ext>
            </a:extLst>
          </p:cNvPr>
          <p:cNvSpPr>
            <a:spLocks noGrp="1"/>
          </p:cNvSpPr>
          <p:nvPr>
            <p:ph type="title"/>
          </p:nvPr>
        </p:nvSpPr>
        <p:spPr/>
        <p:txBody>
          <a:bodyPr/>
          <a:lstStyle/>
          <a:p>
            <a:r>
              <a:rPr lang="en-US" cap="none" dirty="0"/>
              <a:t>Summing Up: </a:t>
            </a:r>
            <a:br>
              <a:rPr lang="en-US" cap="none" dirty="0"/>
            </a:br>
            <a:r>
              <a:rPr lang="en-US" cap="none" dirty="0"/>
              <a:t>Why do we work?</a:t>
            </a:r>
          </a:p>
        </p:txBody>
      </p:sp>
      <p:sp>
        <p:nvSpPr>
          <p:cNvPr id="3" name="Content Placeholder 2">
            <a:extLst>
              <a:ext uri="{FF2B5EF4-FFF2-40B4-BE49-F238E27FC236}">
                <a16:creationId xmlns:a16="http://schemas.microsoft.com/office/drawing/2014/main" id="{3549637A-93AD-324F-9EDF-4356C5D42F45}"/>
              </a:ext>
            </a:extLst>
          </p:cNvPr>
          <p:cNvSpPr>
            <a:spLocks noGrp="1"/>
          </p:cNvSpPr>
          <p:nvPr>
            <p:ph idx="1"/>
          </p:nvPr>
        </p:nvSpPr>
        <p:spPr/>
        <p:txBody>
          <a:bodyPr>
            <a:normAutofit/>
          </a:bodyPr>
          <a:lstStyle/>
          <a:p>
            <a:r>
              <a:rPr lang="en-US" dirty="0"/>
              <a:t>We thought through three potential answers to the question “why do we work?”</a:t>
            </a:r>
          </a:p>
          <a:p>
            <a:pPr lvl="1"/>
            <a:r>
              <a:rPr lang="en-US" dirty="0"/>
              <a:t>Money</a:t>
            </a:r>
          </a:p>
          <a:p>
            <a:pPr lvl="1"/>
            <a:r>
              <a:rPr lang="en-US" dirty="0"/>
              <a:t>Personal welfare (happiness, leisure, meaning*)</a:t>
            </a:r>
          </a:p>
          <a:p>
            <a:pPr lvl="1"/>
            <a:r>
              <a:rPr lang="en-US" dirty="0"/>
              <a:t>Societal good</a:t>
            </a:r>
          </a:p>
          <a:p>
            <a:r>
              <a:rPr lang="en-US" dirty="0"/>
              <a:t>Now you have two tasks: </a:t>
            </a:r>
          </a:p>
          <a:p>
            <a:pPr lvl="1"/>
            <a:r>
              <a:rPr lang="en-US" b="1" dirty="0"/>
              <a:t>Philosophical task</a:t>
            </a:r>
            <a:r>
              <a:rPr lang="en-US" dirty="0"/>
              <a:t>: Why do you work? </a:t>
            </a:r>
          </a:p>
          <a:p>
            <a:pPr lvl="1"/>
            <a:r>
              <a:rPr lang="en-US" b="1" dirty="0"/>
              <a:t>Practical task</a:t>
            </a:r>
            <a:r>
              <a:rPr lang="en-US" dirty="0"/>
              <a:t>: Consider whether </a:t>
            </a:r>
            <a:r>
              <a:rPr lang="en-US" i="1" dirty="0"/>
              <a:t>what</a:t>
            </a:r>
            <a:r>
              <a:rPr lang="en-US" dirty="0"/>
              <a:t> you do for work, </a:t>
            </a:r>
            <a:r>
              <a:rPr lang="en-US" i="1" dirty="0"/>
              <a:t>how much </a:t>
            </a:r>
            <a:r>
              <a:rPr lang="en-US" dirty="0"/>
              <a:t>you work, and your </a:t>
            </a:r>
            <a:r>
              <a:rPr lang="en-US" i="1" dirty="0"/>
              <a:t>attitudes </a:t>
            </a:r>
            <a:r>
              <a:rPr lang="en-US" dirty="0"/>
              <a:t>toward work are in line with your first answer.</a:t>
            </a:r>
          </a:p>
        </p:txBody>
      </p:sp>
    </p:spTree>
    <p:extLst>
      <p:ext uri="{BB962C8B-B14F-4D97-AF65-F5344CB8AC3E}">
        <p14:creationId xmlns:p14="http://schemas.microsoft.com/office/powerpoint/2010/main" val="119077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7C587-18C1-8F4C-BD6C-33A650E22FEB}"/>
              </a:ext>
            </a:extLst>
          </p:cNvPr>
          <p:cNvSpPr>
            <a:spLocks noGrp="1"/>
          </p:cNvSpPr>
          <p:nvPr>
            <p:ph type="title"/>
          </p:nvPr>
        </p:nvSpPr>
        <p:spPr/>
        <p:txBody>
          <a:bodyPr anchor="b"/>
          <a:lstStyle/>
          <a:p>
            <a:r>
              <a:rPr lang="en-US" cap="none" dirty="0"/>
              <a:t>Overview</a:t>
            </a:r>
          </a:p>
        </p:txBody>
      </p:sp>
      <p:sp>
        <p:nvSpPr>
          <p:cNvPr id="3" name="Content Placeholder 2">
            <a:extLst>
              <a:ext uri="{FF2B5EF4-FFF2-40B4-BE49-F238E27FC236}">
                <a16:creationId xmlns:a16="http://schemas.microsoft.com/office/drawing/2014/main" id="{3CC54069-AEBA-6741-936A-795AC0A904AE}"/>
              </a:ext>
            </a:extLst>
          </p:cNvPr>
          <p:cNvSpPr>
            <a:spLocks noGrp="1"/>
          </p:cNvSpPr>
          <p:nvPr>
            <p:ph idx="1"/>
          </p:nvPr>
        </p:nvSpPr>
        <p:spPr/>
        <p:txBody>
          <a:bodyPr/>
          <a:lstStyle/>
          <a:p>
            <a:pPr marL="457200" indent="-457200">
              <a:buFont typeface="+mj-lt"/>
              <a:buAutoNum type="arabicPeriod"/>
            </a:pPr>
            <a:r>
              <a:rPr lang="en-US" dirty="0"/>
              <a:t>The current state of things</a:t>
            </a:r>
          </a:p>
          <a:p>
            <a:pPr marL="457200" indent="-457200">
              <a:buFont typeface="+mj-lt"/>
              <a:buAutoNum type="arabicPeriod"/>
            </a:pPr>
            <a:r>
              <a:rPr lang="en-US" dirty="0"/>
              <a:t>A philosophical framework</a:t>
            </a:r>
          </a:p>
          <a:p>
            <a:pPr marL="457200" indent="-457200">
              <a:buFont typeface="+mj-lt"/>
              <a:buAutoNum type="arabicPeriod"/>
            </a:pPr>
            <a:r>
              <a:rPr lang="en-US" dirty="0"/>
              <a:t>Why do we work? 3 popular answers</a:t>
            </a:r>
          </a:p>
        </p:txBody>
      </p:sp>
    </p:spTree>
    <p:extLst>
      <p:ext uri="{BB962C8B-B14F-4D97-AF65-F5344CB8AC3E}">
        <p14:creationId xmlns:p14="http://schemas.microsoft.com/office/powerpoint/2010/main" val="1326804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7C587-18C1-8F4C-BD6C-33A650E22FEB}"/>
              </a:ext>
            </a:extLst>
          </p:cNvPr>
          <p:cNvSpPr>
            <a:spLocks noGrp="1"/>
          </p:cNvSpPr>
          <p:nvPr>
            <p:ph type="title"/>
          </p:nvPr>
        </p:nvSpPr>
        <p:spPr/>
        <p:txBody>
          <a:bodyPr anchor="b"/>
          <a:lstStyle/>
          <a:p>
            <a:r>
              <a:rPr lang="en-US" cap="none" dirty="0"/>
              <a:t>Overview</a:t>
            </a:r>
          </a:p>
        </p:txBody>
      </p:sp>
      <p:sp>
        <p:nvSpPr>
          <p:cNvPr id="3" name="Content Placeholder 2">
            <a:extLst>
              <a:ext uri="{FF2B5EF4-FFF2-40B4-BE49-F238E27FC236}">
                <a16:creationId xmlns:a16="http://schemas.microsoft.com/office/drawing/2014/main" id="{3CC54069-AEBA-6741-936A-795AC0A904AE}"/>
              </a:ext>
            </a:extLst>
          </p:cNvPr>
          <p:cNvSpPr>
            <a:spLocks noGrp="1"/>
          </p:cNvSpPr>
          <p:nvPr>
            <p:ph idx="1"/>
          </p:nvPr>
        </p:nvSpPr>
        <p:spPr/>
        <p:txBody>
          <a:bodyPr>
            <a:normAutofit/>
          </a:bodyPr>
          <a:lstStyle/>
          <a:p>
            <a:pPr marL="457200" indent="-457200">
              <a:buFont typeface="+mj-lt"/>
              <a:buAutoNum type="arabicPeriod"/>
            </a:pPr>
            <a:r>
              <a:rPr lang="en-US" b="1" i="1" dirty="0">
                <a:solidFill>
                  <a:srgbClr val="00B050"/>
                </a:solidFill>
              </a:rPr>
              <a:t>The current state of things</a:t>
            </a:r>
          </a:p>
          <a:p>
            <a:pPr marL="457200" lvl="1" indent="0">
              <a:buNone/>
            </a:pPr>
            <a:r>
              <a:rPr lang="en-US" i="1" dirty="0">
                <a:solidFill>
                  <a:srgbClr val="00B050"/>
                </a:solidFill>
              </a:rPr>
              <a:t>1.1 80,000 hours</a:t>
            </a:r>
          </a:p>
          <a:p>
            <a:pPr marL="457200" lvl="1" indent="0">
              <a:buNone/>
            </a:pPr>
            <a:r>
              <a:rPr lang="en-US" i="1" dirty="0">
                <a:solidFill>
                  <a:srgbClr val="00B050"/>
                </a:solidFill>
              </a:rPr>
              <a:t>1.2 The next revolution</a:t>
            </a:r>
          </a:p>
          <a:p>
            <a:pPr marL="457200" lvl="1" indent="0">
              <a:buNone/>
            </a:pPr>
            <a:r>
              <a:rPr lang="en-US" i="1" dirty="0">
                <a:solidFill>
                  <a:srgbClr val="00B050"/>
                </a:solidFill>
              </a:rPr>
              <a:t>1.3 An existential crisis</a:t>
            </a:r>
          </a:p>
          <a:p>
            <a:pPr marL="457200" indent="-457200">
              <a:buFont typeface="+mj-lt"/>
              <a:buAutoNum type="arabicPeriod"/>
            </a:pPr>
            <a:r>
              <a:rPr lang="en-US" dirty="0"/>
              <a:t>A philosophical framework</a:t>
            </a:r>
          </a:p>
          <a:p>
            <a:pPr marL="457200" indent="-457200">
              <a:buFont typeface="+mj-lt"/>
              <a:buAutoNum type="arabicPeriod"/>
            </a:pPr>
            <a:r>
              <a:rPr lang="en-US" dirty="0"/>
              <a:t>Why do we work? 3 popular answers</a:t>
            </a:r>
          </a:p>
        </p:txBody>
      </p:sp>
    </p:spTree>
    <p:extLst>
      <p:ext uri="{BB962C8B-B14F-4D97-AF65-F5344CB8AC3E}">
        <p14:creationId xmlns:p14="http://schemas.microsoft.com/office/powerpoint/2010/main" val="932940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cap="none" dirty="0"/>
              <a:t>1.1 The current state of things:</a:t>
            </a:r>
            <a:br>
              <a:rPr lang="en-US" cap="none" dirty="0"/>
            </a:br>
            <a:r>
              <a:rPr lang="en-US" cap="none" dirty="0"/>
              <a:t>80,000 hours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256709578"/>
              </p:ext>
            </p:extLst>
          </p:nvPr>
        </p:nvGraphicFramePr>
        <p:xfrm>
          <a:off x="859221" y="2017343"/>
          <a:ext cx="4645025" cy="3448050"/>
        </p:xfrm>
        <a:graphic>
          <a:graphicData uri="http://schemas.openxmlformats.org/drawingml/2006/chart">
            <c:chart xmlns:c="http://schemas.openxmlformats.org/drawingml/2006/chart" xmlns:r="http://schemas.openxmlformats.org/officeDocument/2006/relationships" r:id="rId2"/>
          </a:graphicData>
        </a:graphic>
      </p:graphicFrame>
      <p:sp>
        <p:nvSpPr>
          <p:cNvPr id="4" name="Content Placeholder 3"/>
          <p:cNvSpPr>
            <a:spLocks noGrp="1"/>
          </p:cNvSpPr>
          <p:nvPr>
            <p:ph sz="half" idx="2"/>
          </p:nvPr>
        </p:nvSpPr>
        <p:spPr>
          <a:xfrm>
            <a:off x="5286704" y="2017343"/>
            <a:ext cx="5772220" cy="3441520"/>
          </a:xfrm>
        </p:spPr>
        <p:txBody>
          <a:bodyPr/>
          <a:lstStyle/>
          <a:p>
            <a:r>
              <a:rPr lang="en-US" dirty="0"/>
              <a:t>Work takes up an enormous portion of your life!</a:t>
            </a:r>
          </a:p>
          <a:p>
            <a:r>
              <a:rPr lang="en-US" dirty="0"/>
              <a:t>~25% of your week</a:t>
            </a:r>
          </a:p>
          <a:p>
            <a:r>
              <a:rPr lang="en-US" dirty="0"/>
              <a:t>80,000 hours of your life</a:t>
            </a:r>
          </a:p>
          <a:p>
            <a:pPr marL="685800" lvl="2">
              <a:spcBef>
                <a:spcPts val="1000"/>
              </a:spcBef>
            </a:pPr>
            <a:r>
              <a:rPr lang="en-US" dirty="0"/>
              <a:t>40 hours x 50 weeks x 40 years</a:t>
            </a:r>
          </a:p>
          <a:p>
            <a:r>
              <a:rPr lang="en-US" dirty="0"/>
              <a:t>How is your work contributing to the overall life you want to live?</a:t>
            </a:r>
          </a:p>
        </p:txBody>
      </p:sp>
    </p:spTree>
    <p:extLst>
      <p:ext uri="{BB962C8B-B14F-4D97-AF65-F5344CB8AC3E}">
        <p14:creationId xmlns:p14="http://schemas.microsoft.com/office/powerpoint/2010/main" val="182326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0FAE4-0289-3B47-B8D0-CB470B9F9BE2}"/>
              </a:ext>
            </a:extLst>
          </p:cNvPr>
          <p:cNvSpPr>
            <a:spLocks noGrp="1"/>
          </p:cNvSpPr>
          <p:nvPr>
            <p:ph type="title"/>
          </p:nvPr>
        </p:nvSpPr>
        <p:spPr/>
        <p:txBody>
          <a:bodyPr/>
          <a:lstStyle/>
          <a:p>
            <a:r>
              <a:rPr lang="en-US" cap="none" dirty="0"/>
              <a:t>1.2 The current state of things:</a:t>
            </a:r>
            <a:br>
              <a:rPr lang="en-US" cap="none" dirty="0"/>
            </a:br>
            <a:r>
              <a:rPr lang="en-US" cap="none" dirty="0"/>
              <a:t>The next revolution</a:t>
            </a:r>
          </a:p>
        </p:txBody>
      </p:sp>
      <p:sp>
        <p:nvSpPr>
          <p:cNvPr id="3" name="Content Placeholder 2">
            <a:extLst>
              <a:ext uri="{FF2B5EF4-FFF2-40B4-BE49-F238E27FC236}">
                <a16:creationId xmlns:a16="http://schemas.microsoft.com/office/drawing/2014/main" id="{EC5CC08C-E40E-614F-8B8B-E302869E550D}"/>
              </a:ext>
            </a:extLst>
          </p:cNvPr>
          <p:cNvSpPr>
            <a:spLocks noGrp="1"/>
          </p:cNvSpPr>
          <p:nvPr>
            <p:ph sz="half" idx="1"/>
          </p:nvPr>
        </p:nvSpPr>
        <p:spPr>
          <a:xfrm>
            <a:off x="1447331" y="2010878"/>
            <a:ext cx="4939182" cy="3932722"/>
          </a:xfrm>
        </p:spPr>
        <p:txBody>
          <a:bodyPr>
            <a:normAutofit lnSpcReduction="10000"/>
          </a:bodyPr>
          <a:lstStyle/>
          <a:p>
            <a:r>
              <a:rPr lang="en-US" dirty="0"/>
              <a:t>We’re in the midst of a technological revolution</a:t>
            </a:r>
          </a:p>
          <a:p>
            <a:pPr lvl="1"/>
            <a:r>
              <a:rPr lang="en-US" dirty="0"/>
              <a:t>Way more jobs are being automated</a:t>
            </a:r>
          </a:p>
          <a:p>
            <a:r>
              <a:rPr lang="en-US" dirty="0"/>
              <a:t>Many current jobs are going to disappear</a:t>
            </a:r>
          </a:p>
          <a:p>
            <a:pPr lvl="1"/>
            <a:r>
              <a:rPr lang="en-US" i="1" dirty="0"/>
              <a:t>Super optimistically</a:t>
            </a:r>
            <a:r>
              <a:rPr lang="en-US" dirty="0"/>
              <a:t>: we can work less and have more</a:t>
            </a:r>
          </a:p>
          <a:p>
            <a:pPr lvl="1"/>
            <a:r>
              <a:rPr lang="en-US" i="1" dirty="0"/>
              <a:t>Optimistically</a:t>
            </a:r>
            <a:r>
              <a:rPr lang="en-US" dirty="0"/>
              <a:t>: there will be different, and perhaps more jobs</a:t>
            </a:r>
          </a:p>
          <a:p>
            <a:pPr lvl="1"/>
            <a:r>
              <a:rPr lang="en-US" i="1" dirty="0"/>
              <a:t>Pessimistically</a:t>
            </a:r>
            <a:r>
              <a:rPr lang="en-US" dirty="0"/>
              <a:t>: jobs will disappear faster than people can be prepared for new jobs; extreme wealth disparity</a:t>
            </a:r>
          </a:p>
          <a:p>
            <a:endParaRPr lang="en-US" dirty="0"/>
          </a:p>
        </p:txBody>
      </p:sp>
      <p:pic>
        <p:nvPicPr>
          <p:cNvPr id="4098" name="Picture 2" descr="The automation revolution and the rise of the creative economy | TechCrunch">
            <a:extLst>
              <a:ext uri="{FF2B5EF4-FFF2-40B4-BE49-F238E27FC236}">
                <a16:creationId xmlns:a16="http://schemas.microsoft.com/office/drawing/2014/main" id="{ECAACC1A-64B3-924C-884D-1D3786F45B6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782889" y="2347477"/>
            <a:ext cx="4271963" cy="3019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7634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0FAE4-0289-3B47-B8D0-CB470B9F9BE2}"/>
              </a:ext>
            </a:extLst>
          </p:cNvPr>
          <p:cNvSpPr>
            <a:spLocks noGrp="1"/>
          </p:cNvSpPr>
          <p:nvPr>
            <p:ph type="title"/>
          </p:nvPr>
        </p:nvSpPr>
        <p:spPr/>
        <p:txBody>
          <a:bodyPr/>
          <a:lstStyle/>
          <a:p>
            <a:r>
              <a:rPr lang="en-US" cap="none" dirty="0"/>
              <a:t>1.3 The current state of things:</a:t>
            </a:r>
            <a:br>
              <a:rPr lang="en-US" cap="none" dirty="0"/>
            </a:br>
            <a:r>
              <a:rPr lang="en-US" cap="none" dirty="0"/>
              <a:t>An existential crisis</a:t>
            </a:r>
          </a:p>
        </p:txBody>
      </p:sp>
      <p:sp>
        <p:nvSpPr>
          <p:cNvPr id="3" name="Content Placeholder 2">
            <a:extLst>
              <a:ext uri="{FF2B5EF4-FFF2-40B4-BE49-F238E27FC236}">
                <a16:creationId xmlns:a16="http://schemas.microsoft.com/office/drawing/2014/main" id="{EC5CC08C-E40E-614F-8B8B-E302869E550D}"/>
              </a:ext>
            </a:extLst>
          </p:cNvPr>
          <p:cNvSpPr>
            <a:spLocks noGrp="1"/>
          </p:cNvSpPr>
          <p:nvPr>
            <p:ph sz="half" idx="1"/>
          </p:nvPr>
        </p:nvSpPr>
        <p:spPr/>
        <p:txBody>
          <a:bodyPr>
            <a:normAutofit fontScale="92500" lnSpcReduction="10000"/>
          </a:bodyPr>
          <a:lstStyle/>
          <a:p>
            <a:r>
              <a:rPr lang="en-US" dirty="0"/>
              <a:t>Millennials and burnout culture (</a:t>
            </a:r>
            <a:r>
              <a:rPr lang="en-US" i="1" dirty="0"/>
              <a:t>see Peterson</a:t>
            </a:r>
            <a:r>
              <a:rPr lang="en-US" dirty="0"/>
              <a:t>)</a:t>
            </a:r>
          </a:p>
          <a:p>
            <a:r>
              <a:rPr lang="en-US" dirty="0"/>
              <a:t>A pandemic</a:t>
            </a:r>
          </a:p>
          <a:p>
            <a:pPr lvl="1"/>
            <a:r>
              <a:rPr lang="en-US" dirty="0"/>
              <a:t>Turmoil in the labor market </a:t>
            </a:r>
          </a:p>
          <a:p>
            <a:pPr lvl="1"/>
            <a:r>
              <a:rPr lang="en-US" dirty="0"/>
              <a:t>Shift to flexible/at-home work</a:t>
            </a:r>
          </a:p>
          <a:p>
            <a:pPr lvl="1"/>
            <a:r>
              <a:rPr lang="en-US" dirty="0"/>
              <a:t>Re-evaluation of life and values</a:t>
            </a:r>
          </a:p>
          <a:p>
            <a:r>
              <a:rPr lang="en-US" dirty="0"/>
              <a:t>Labor shortages and the she-cession</a:t>
            </a:r>
          </a:p>
          <a:p>
            <a:pPr lvl="1"/>
            <a:r>
              <a:rPr lang="en-US" dirty="0"/>
              <a:t>Service sector</a:t>
            </a:r>
          </a:p>
          <a:p>
            <a:pPr lvl="1"/>
            <a:r>
              <a:rPr lang="en-US" dirty="0"/>
              <a:t>Gender gaps </a:t>
            </a:r>
          </a:p>
          <a:p>
            <a:pPr lvl="1"/>
            <a:endParaRPr lang="en-US" dirty="0"/>
          </a:p>
          <a:p>
            <a:endParaRPr lang="en-US" dirty="0"/>
          </a:p>
        </p:txBody>
      </p:sp>
      <p:sp>
        <p:nvSpPr>
          <p:cNvPr id="4" name="Content Placeholder 3">
            <a:extLst>
              <a:ext uri="{FF2B5EF4-FFF2-40B4-BE49-F238E27FC236}">
                <a16:creationId xmlns:a16="http://schemas.microsoft.com/office/drawing/2014/main" id="{6C3DF2C9-EDCD-1B48-A022-5CB6AEBFF840}"/>
              </a:ext>
            </a:extLst>
          </p:cNvPr>
          <p:cNvSpPr>
            <a:spLocks noGrp="1"/>
          </p:cNvSpPr>
          <p:nvPr>
            <p:ph sz="half" idx="2"/>
          </p:nvPr>
        </p:nvSpPr>
        <p:spPr/>
        <p:txBody>
          <a:bodyPr>
            <a:normAutofit fontScale="92500" lnSpcReduction="10000"/>
          </a:bodyPr>
          <a:lstStyle/>
          <a:p>
            <a:pPr marL="0" indent="0" algn="r">
              <a:buNone/>
            </a:pPr>
            <a:r>
              <a:rPr lang="en-US" dirty="0">
                <a:solidFill>
                  <a:schemeClr val="accent1"/>
                </a:solidFill>
                <a:latin typeface="Lucida Fax" panose="02060602050505020204" pitchFamily="18" charset="77"/>
              </a:rPr>
              <a:t>All of these factors have led people away from work and toward reflection, and that’s significant.</a:t>
            </a:r>
          </a:p>
          <a:p>
            <a:pPr marL="0" indent="0" algn="r">
              <a:buNone/>
            </a:pPr>
            <a:endParaRPr lang="en-US" b="1" dirty="0">
              <a:solidFill>
                <a:schemeClr val="accent1"/>
              </a:solidFill>
              <a:latin typeface="Lucida Fax" panose="02060602050505020204" pitchFamily="18" charset="77"/>
            </a:endParaRPr>
          </a:p>
          <a:p>
            <a:pPr marL="0" indent="0" algn="r">
              <a:buNone/>
            </a:pPr>
            <a:r>
              <a:rPr lang="en-US" b="1" dirty="0" err="1">
                <a:solidFill>
                  <a:schemeClr val="accent1"/>
                </a:solidFill>
                <a:latin typeface="Lucida Fax" panose="02060602050505020204" pitchFamily="18" charset="77"/>
              </a:rPr>
              <a:t>niksen</a:t>
            </a:r>
            <a:r>
              <a:rPr lang="en-US" dirty="0">
                <a:solidFill>
                  <a:schemeClr val="accent1"/>
                </a:solidFill>
                <a:latin typeface="Lucida Fax" panose="02060602050505020204" pitchFamily="18" charset="77"/>
              </a:rPr>
              <a:t>: doing nothing</a:t>
            </a:r>
          </a:p>
          <a:p>
            <a:pPr marL="0" indent="0" algn="r">
              <a:buNone/>
            </a:pPr>
            <a:r>
              <a:rPr lang="en-US" dirty="0">
                <a:solidFill>
                  <a:schemeClr val="accent1"/>
                </a:solidFill>
                <a:latin typeface="Lucida Fax" panose="02060602050505020204" pitchFamily="18" charset="77"/>
              </a:rPr>
              <a:t>(</a:t>
            </a:r>
            <a:r>
              <a:rPr lang="en-US" i="1" dirty="0">
                <a:solidFill>
                  <a:schemeClr val="accent1"/>
                </a:solidFill>
                <a:latin typeface="Lucida Fax" panose="02060602050505020204" pitchFamily="18" charset="77"/>
              </a:rPr>
              <a:t>See </a:t>
            </a:r>
            <a:r>
              <a:rPr lang="en-US" i="1" dirty="0" err="1">
                <a:solidFill>
                  <a:schemeClr val="accent1"/>
                </a:solidFill>
                <a:latin typeface="Lucida Fax" panose="02060602050505020204" pitchFamily="18" charset="77"/>
              </a:rPr>
              <a:t>Mecking</a:t>
            </a:r>
            <a:r>
              <a:rPr lang="en-US" dirty="0">
                <a:solidFill>
                  <a:schemeClr val="accent1"/>
                </a:solidFill>
                <a:latin typeface="Lucida Fax" panose="02060602050505020204" pitchFamily="18" charset="77"/>
              </a:rPr>
              <a:t>)</a:t>
            </a:r>
          </a:p>
        </p:txBody>
      </p:sp>
    </p:spTree>
    <p:extLst>
      <p:ext uri="{BB962C8B-B14F-4D97-AF65-F5344CB8AC3E}">
        <p14:creationId xmlns:p14="http://schemas.microsoft.com/office/powerpoint/2010/main" val="3010759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C99D5-35B5-6C41-807D-FDBF30B68BBD}"/>
              </a:ext>
            </a:extLst>
          </p:cNvPr>
          <p:cNvSpPr>
            <a:spLocks noGrp="1"/>
          </p:cNvSpPr>
          <p:nvPr>
            <p:ph type="title"/>
          </p:nvPr>
        </p:nvSpPr>
        <p:spPr/>
        <p:txBody>
          <a:bodyPr/>
          <a:lstStyle/>
          <a:p>
            <a:r>
              <a:rPr lang="en-US" cap="none" dirty="0"/>
              <a:t>Summing Up: </a:t>
            </a:r>
            <a:br>
              <a:rPr lang="en-US" cap="none" dirty="0"/>
            </a:br>
            <a:r>
              <a:rPr lang="en-US" cap="none" dirty="0"/>
              <a:t>The Current State of Things</a:t>
            </a:r>
          </a:p>
        </p:txBody>
      </p:sp>
      <p:sp>
        <p:nvSpPr>
          <p:cNvPr id="3" name="Content Placeholder 2">
            <a:extLst>
              <a:ext uri="{FF2B5EF4-FFF2-40B4-BE49-F238E27FC236}">
                <a16:creationId xmlns:a16="http://schemas.microsoft.com/office/drawing/2014/main" id="{3549637A-93AD-324F-9EDF-4356C5D42F45}"/>
              </a:ext>
            </a:extLst>
          </p:cNvPr>
          <p:cNvSpPr>
            <a:spLocks noGrp="1"/>
          </p:cNvSpPr>
          <p:nvPr>
            <p:ph idx="1"/>
          </p:nvPr>
        </p:nvSpPr>
        <p:spPr/>
        <p:txBody>
          <a:bodyPr/>
          <a:lstStyle/>
          <a:p>
            <a:r>
              <a:rPr lang="en-US" dirty="0"/>
              <a:t>The question of why we work has always been one that we’ve faced.</a:t>
            </a:r>
          </a:p>
          <a:p>
            <a:r>
              <a:rPr lang="en-US" dirty="0"/>
              <a:t>Our current technological revolution converging with a host of other current phenomena makes the question especially pressing. </a:t>
            </a:r>
          </a:p>
          <a:p>
            <a:r>
              <a:rPr lang="en-US" dirty="0"/>
              <a:t>So, let’s investigate!</a:t>
            </a:r>
          </a:p>
        </p:txBody>
      </p:sp>
    </p:spTree>
    <p:extLst>
      <p:ext uri="{BB962C8B-B14F-4D97-AF65-F5344CB8AC3E}">
        <p14:creationId xmlns:p14="http://schemas.microsoft.com/office/powerpoint/2010/main" val="2356801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7C587-18C1-8F4C-BD6C-33A650E22FEB}"/>
              </a:ext>
            </a:extLst>
          </p:cNvPr>
          <p:cNvSpPr>
            <a:spLocks noGrp="1"/>
          </p:cNvSpPr>
          <p:nvPr>
            <p:ph type="title"/>
          </p:nvPr>
        </p:nvSpPr>
        <p:spPr/>
        <p:txBody>
          <a:bodyPr anchor="b"/>
          <a:lstStyle/>
          <a:p>
            <a:r>
              <a:rPr lang="en-US" cap="none" dirty="0"/>
              <a:t>Overview</a:t>
            </a:r>
          </a:p>
        </p:txBody>
      </p:sp>
      <p:sp>
        <p:nvSpPr>
          <p:cNvPr id="3" name="Content Placeholder 2">
            <a:extLst>
              <a:ext uri="{FF2B5EF4-FFF2-40B4-BE49-F238E27FC236}">
                <a16:creationId xmlns:a16="http://schemas.microsoft.com/office/drawing/2014/main" id="{3CC54069-AEBA-6741-936A-795AC0A904AE}"/>
              </a:ext>
            </a:extLst>
          </p:cNvPr>
          <p:cNvSpPr>
            <a:spLocks noGrp="1"/>
          </p:cNvSpPr>
          <p:nvPr>
            <p:ph idx="1"/>
          </p:nvPr>
        </p:nvSpPr>
        <p:spPr/>
        <p:txBody>
          <a:bodyPr/>
          <a:lstStyle/>
          <a:p>
            <a:pPr marL="457200" indent="-457200">
              <a:buFont typeface="+mj-lt"/>
              <a:buAutoNum type="arabicPeriod"/>
            </a:pPr>
            <a:r>
              <a:rPr lang="en-US" dirty="0"/>
              <a:t>The current state of things</a:t>
            </a:r>
          </a:p>
          <a:p>
            <a:pPr marL="457200" indent="-457200">
              <a:buFont typeface="+mj-lt"/>
              <a:buAutoNum type="arabicPeriod"/>
            </a:pPr>
            <a:r>
              <a:rPr lang="en-US" b="1" i="1" dirty="0">
                <a:solidFill>
                  <a:srgbClr val="00B050"/>
                </a:solidFill>
              </a:rPr>
              <a:t>A philosophical framework</a:t>
            </a:r>
          </a:p>
          <a:p>
            <a:pPr marL="457200" lvl="1" indent="0">
              <a:buNone/>
            </a:pPr>
            <a:r>
              <a:rPr lang="en-US" i="1" dirty="0">
                <a:solidFill>
                  <a:srgbClr val="00B050"/>
                </a:solidFill>
              </a:rPr>
              <a:t>2.1 The good life</a:t>
            </a:r>
          </a:p>
          <a:p>
            <a:pPr marL="457200" lvl="1" indent="0">
              <a:buNone/>
            </a:pPr>
            <a:r>
              <a:rPr lang="en-US" i="1" dirty="0">
                <a:solidFill>
                  <a:srgbClr val="00B050"/>
                </a:solidFill>
              </a:rPr>
              <a:t>2.2 Praxis and </a:t>
            </a:r>
            <a:r>
              <a:rPr lang="en-US" i="1" dirty="0" err="1">
                <a:solidFill>
                  <a:srgbClr val="00B050"/>
                </a:solidFill>
              </a:rPr>
              <a:t>Poiesis</a:t>
            </a:r>
            <a:endParaRPr lang="en-US" i="1" dirty="0">
              <a:solidFill>
                <a:srgbClr val="00B050"/>
              </a:solidFill>
            </a:endParaRPr>
          </a:p>
          <a:p>
            <a:pPr marL="457200" indent="-457200">
              <a:buFont typeface="+mj-lt"/>
              <a:buAutoNum type="arabicPeriod"/>
            </a:pPr>
            <a:r>
              <a:rPr lang="en-US" dirty="0"/>
              <a:t>Why do we work? 3 popular answers</a:t>
            </a:r>
          </a:p>
        </p:txBody>
      </p:sp>
    </p:spTree>
    <p:extLst>
      <p:ext uri="{BB962C8B-B14F-4D97-AF65-F5344CB8AC3E}">
        <p14:creationId xmlns:p14="http://schemas.microsoft.com/office/powerpoint/2010/main" val="372034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cap="none" dirty="0"/>
              <a:t>2.1 A philosophical framework: </a:t>
            </a:r>
            <a:br>
              <a:rPr lang="en-US" cap="none" dirty="0"/>
            </a:br>
            <a:r>
              <a:rPr lang="en-US" cap="none" dirty="0"/>
              <a:t>The good life</a:t>
            </a:r>
          </a:p>
        </p:txBody>
      </p:sp>
      <p:sp>
        <p:nvSpPr>
          <p:cNvPr id="3" name="Content Placeholder 2"/>
          <p:cNvSpPr>
            <a:spLocks noGrp="1"/>
          </p:cNvSpPr>
          <p:nvPr>
            <p:ph idx="1"/>
          </p:nvPr>
        </p:nvSpPr>
        <p:spPr/>
        <p:txBody>
          <a:bodyPr/>
          <a:lstStyle/>
          <a:p>
            <a:r>
              <a:rPr lang="en-US" dirty="0"/>
              <a:t>Philosophers have different takes on the good life:</a:t>
            </a:r>
          </a:p>
          <a:p>
            <a:pPr lvl="1"/>
            <a:r>
              <a:rPr lang="en-US" i="1" dirty="0"/>
              <a:t>Hedonism</a:t>
            </a:r>
            <a:r>
              <a:rPr lang="en-US" dirty="0"/>
              <a:t>: Maximize pleasure</a:t>
            </a:r>
          </a:p>
          <a:p>
            <a:pPr lvl="1"/>
            <a:r>
              <a:rPr lang="en-US" i="1" dirty="0"/>
              <a:t>Utilitarianism</a:t>
            </a:r>
            <a:r>
              <a:rPr lang="en-US" dirty="0"/>
              <a:t>: Maximize happiness</a:t>
            </a:r>
          </a:p>
          <a:p>
            <a:pPr lvl="1"/>
            <a:r>
              <a:rPr lang="en-US" i="1" dirty="0"/>
              <a:t>Objective list theory</a:t>
            </a:r>
            <a:r>
              <a:rPr lang="en-US" dirty="0"/>
              <a:t>: Happiness + Knowledge + Family + Friends, etc. </a:t>
            </a:r>
          </a:p>
          <a:p>
            <a:pPr lvl="1"/>
            <a:r>
              <a:rPr lang="en-US" i="1" dirty="0"/>
              <a:t>Desire-satisfaction theory</a:t>
            </a:r>
            <a:r>
              <a:rPr lang="en-US" dirty="0"/>
              <a:t>: Satisfy your desires</a:t>
            </a:r>
          </a:p>
          <a:p>
            <a:pPr lvl="1"/>
            <a:r>
              <a:rPr lang="en-US" i="1" dirty="0"/>
              <a:t>Existentialism</a:t>
            </a:r>
            <a:r>
              <a:rPr lang="en-US" dirty="0"/>
              <a:t>: Create your own meaning</a:t>
            </a:r>
          </a:p>
          <a:p>
            <a:r>
              <a:rPr lang="en-US" dirty="0"/>
              <a:t>Here’s something they all have in common: </a:t>
            </a:r>
          </a:p>
          <a:p>
            <a:pPr lvl="1"/>
            <a:r>
              <a:rPr lang="en-US" b="1" i="1" dirty="0"/>
              <a:t>Work isn’t an essential part of the good life!</a:t>
            </a:r>
          </a:p>
        </p:txBody>
      </p:sp>
    </p:spTree>
    <p:extLst>
      <p:ext uri="{BB962C8B-B14F-4D97-AF65-F5344CB8AC3E}">
        <p14:creationId xmlns:p14="http://schemas.microsoft.com/office/powerpoint/2010/main" val="2003146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2234</TotalTime>
  <Words>1391</Words>
  <Application>Microsoft Macintosh PowerPoint</Application>
  <PresentationFormat>Widescreen</PresentationFormat>
  <Paragraphs>140</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Gill Sans MT</vt:lpstr>
      <vt:lpstr>Lucida Fax</vt:lpstr>
      <vt:lpstr>Gallery</vt:lpstr>
      <vt:lpstr>Why do we work?</vt:lpstr>
      <vt:lpstr>Overview</vt:lpstr>
      <vt:lpstr>Overview</vt:lpstr>
      <vt:lpstr>1.1 The current state of things: 80,000 hours</vt:lpstr>
      <vt:lpstr>1.2 The current state of things: The next revolution</vt:lpstr>
      <vt:lpstr>1.3 The current state of things: An existential crisis</vt:lpstr>
      <vt:lpstr>Summing Up:  The Current State of Things</vt:lpstr>
      <vt:lpstr>Overview</vt:lpstr>
      <vt:lpstr>2.1 A philosophical framework:  The good life</vt:lpstr>
      <vt:lpstr>2.2 A philosophical framework Praxis and poiesis</vt:lpstr>
      <vt:lpstr>Summing Up:  A philosophical framework</vt:lpstr>
      <vt:lpstr>Overview</vt:lpstr>
      <vt:lpstr>3.1 Why do we work?  Answer 1: Money</vt:lpstr>
      <vt:lpstr>3.2 Why do we work? Answer 2: Personal welfare, Pt. 1</vt:lpstr>
      <vt:lpstr>3.2 Why do we work? Answer 2: Personal welfare, Pt. 2</vt:lpstr>
      <vt:lpstr>3.2 Why do we work? Answer 2: Personal welfare, Pt. 3</vt:lpstr>
      <vt:lpstr>3.3 Why do we work? Societal good</vt:lpstr>
      <vt:lpstr>3.3 Why do we work? Societal good</vt:lpstr>
      <vt:lpstr>Summing Up:  Why do we 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bonus topic 2</dc:title>
  <dc:creator>Rebecca Chan</dc:creator>
  <cp:lastModifiedBy>Microsoft Office User</cp:lastModifiedBy>
  <cp:revision>14</cp:revision>
  <dcterms:created xsi:type="dcterms:W3CDTF">2021-01-19T02:42:58Z</dcterms:created>
  <dcterms:modified xsi:type="dcterms:W3CDTF">2021-12-02T07:24:12Z</dcterms:modified>
</cp:coreProperties>
</file>