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7"/>
  </p:notesMasterIdLst>
  <p:handoutMasterIdLst>
    <p:handoutMasterId r:id="rId18"/>
  </p:handoutMasterIdLst>
  <p:sldIdLst>
    <p:sldId id="256" r:id="rId2"/>
    <p:sldId id="268" r:id="rId3"/>
    <p:sldId id="258" r:id="rId4"/>
    <p:sldId id="267" r:id="rId5"/>
    <p:sldId id="270" r:id="rId6"/>
    <p:sldId id="271" r:id="rId7"/>
    <p:sldId id="261" r:id="rId8"/>
    <p:sldId id="269" r:id="rId9"/>
    <p:sldId id="263" r:id="rId10"/>
    <p:sldId id="264" r:id="rId11"/>
    <p:sldId id="262" r:id="rId12"/>
    <p:sldId id="259" r:id="rId13"/>
    <p:sldId id="260" r:id="rId14"/>
    <p:sldId id="265" r:id="rId15"/>
    <p:sldId id="266" r:id="rId16"/>
  </p:sldIdLst>
  <p:sldSz cx="9144000" cy="6858000" type="letter"/>
  <p:notesSz cx="9601200" cy="7315200"/>
  <p:defaultTextStyle>
    <a:defPPr>
      <a:defRPr lang="en-US"/>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575" autoAdjust="0"/>
  </p:normalViewPr>
  <p:slideViewPr>
    <p:cSldViewPr>
      <p:cViewPr varScale="1">
        <p:scale>
          <a:sx n="153" d="100"/>
          <a:sy n="153" d="100"/>
        </p:scale>
        <p:origin x="2034" y="14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e Sterling Barbieri" userId="a21a1f56-a0ca-4789-a5c7-fde73d50f6da" providerId="ADAL" clId="{CF7A1BBD-6F4B-4B98-BB4A-1A988B44CC02}"/>
    <pc:docChg chg="modSld">
      <pc:chgData name="Grace Sterling Barbieri" userId="a21a1f56-a0ca-4789-a5c7-fde73d50f6da" providerId="ADAL" clId="{CF7A1BBD-6F4B-4B98-BB4A-1A988B44CC02}" dt="2024-07-17T19:08:59.577" v="27" actId="20577"/>
      <pc:docMkLst>
        <pc:docMk/>
      </pc:docMkLst>
      <pc:sldChg chg="modSp mod modNotesTx">
        <pc:chgData name="Grace Sterling Barbieri" userId="a21a1f56-a0ca-4789-a5c7-fde73d50f6da" providerId="ADAL" clId="{CF7A1BBD-6F4B-4B98-BB4A-1A988B44CC02}" dt="2024-07-17T19:08:59.577" v="27" actId="20577"/>
        <pc:sldMkLst>
          <pc:docMk/>
          <pc:sldMk cId="0" sldId="262"/>
        </pc:sldMkLst>
        <pc:spChg chg="mod">
          <ac:chgData name="Grace Sterling Barbieri" userId="a21a1f56-a0ca-4789-a5c7-fde73d50f6da" providerId="ADAL" clId="{CF7A1BBD-6F4B-4B98-BB4A-1A988B44CC02}" dt="2024-07-17T19:08:03.698" v="0" actId="13926"/>
          <ac:spMkLst>
            <pc:docMk/>
            <pc:sldMk cId="0" sldId="262"/>
            <ac:spMk id="13315" creationId="{B494FC7E-365B-0956-4C4A-D2E6151C84A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E7A784D-D5A6-D38B-4A22-444529232CD9}"/>
              </a:ext>
            </a:extLst>
          </p:cNvPr>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lvl1pPr defTabSz="966788">
              <a:defRPr sz="1300" smtClean="0">
                <a:cs typeface="Arial" charset="0"/>
              </a:defRPr>
            </a:lvl1pPr>
          </a:lstStyle>
          <a:p>
            <a:pPr>
              <a:defRPr/>
            </a:pPr>
            <a:endParaRPr lang="en-US"/>
          </a:p>
        </p:txBody>
      </p:sp>
      <p:sp>
        <p:nvSpPr>
          <p:cNvPr id="46083" name="Rectangle 3">
            <a:extLst>
              <a:ext uri="{FF2B5EF4-FFF2-40B4-BE49-F238E27FC236}">
                <a16:creationId xmlns:a16="http://schemas.microsoft.com/office/drawing/2014/main" id="{A54669DF-3EE1-97CC-451C-C4775B2C4D75}"/>
              </a:ext>
            </a:extLst>
          </p:cNvPr>
          <p:cNvSpPr>
            <a:spLocks noGrp="1" noChangeArrowheads="1"/>
          </p:cNvSpPr>
          <p:nvPr>
            <p:ph type="dt" sz="quarter" idx="1"/>
          </p:nvPr>
        </p:nvSpPr>
        <p:spPr bwMode="auto">
          <a:xfrm>
            <a:off x="5440363" y="0"/>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lvl1pPr algn="r" defTabSz="966788">
              <a:defRPr sz="1300" smtClean="0">
                <a:cs typeface="Arial" charset="0"/>
              </a:defRPr>
            </a:lvl1pPr>
          </a:lstStyle>
          <a:p>
            <a:pPr>
              <a:defRPr/>
            </a:pPr>
            <a:endParaRPr lang="en-US"/>
          </a:p>
        </p:txBody>
      </p:sp>
      <p:sp>
        <p:nvSpPr>
          <p:cNvPr id="46084" name="Rectangle 4">
            <a:extLst>
              <a:ext uri="{FF2B5EF4-FFF2-40B4-BE49-F238E27FC236}">
                <a16:creationId xmlns:a16="http://schemas.microsoft.com/office/drawing/2014/main" id="{CFAA1FB0-EFD1-9891-ABBC-F8BFBF731FB5}"/>
              </a:ext>
            </a:extLst>
          </p:cNvPr>
          <p:cNvSpPr>
            <a:spLocks noGrp="1" noChangeArrowheads="1"/>
          </p:cNvSpPr>
          <p:nvPr>
            <p:ph type="ftr" sz="quarter" idx="2"/>
          </p:nvPr>
        </p:nvSpPr>
        <p:spPr bwMode="auto">
          <a:xfrm>
            <a:off x="0" y="6950075"/>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defTabSz="966788">
              <a:defRPr sz="1300" smtClean="0">
                <a:cs typeface="Arial" charset="0"/>
              </a:defRPr>
            </a:lvl1pPr>
          </a:lstStyle>
          <a:p>
            <a:pPr>
              <a:defRPr/>
            </a:pPr>
            <a:endParaRPr lang="en-US"/>
          </a:p>
        </p:txBody>
      </p:sp>
      <p:sp>
        <p:nvSpPr>
          <p:cNvPr id="46085" name="Rectangle 5">
            <a:extLst>
              <a:ext uri="{FF2B5EF4-FFF2-40B4-BE49-F238E27FC236}">
                <a16:creationId xmlns:a16="http://schemas.microsoft.com/office/drawing/2014/main" id="{38790987-9A7F-BD95-76C4-9BDBF4C75E6F}"/>
              </a:ext>
            </a:extLst>
          </p:cNvPr>
          <p:cNvSpPr>
            <a:spLocks noGrp="1" noChangeArrowheads="1"/>
          </p:cNvSpPr>
          <p:nvPr>
            <p:ph type="sldNum" sz="quarter" idx="3"/>
          </p:nvPr>
        </p:nvSpPr>
        <p:spPr bwMode="auto">
          <a:xfrm>
            <a:off x="5440363" y="6950075"/>
            <a:ext cx="41608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r" defTabSz="966788">
              <a:defRPr sz="1300"/>
            </a:lvl1pPr>
          </a:lstStyle>
          <a:p>
            <a:fld id="{10A7E7C4-4D4F-40EE-863F-8E631A05C642}"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366713"/>
          </a:xfrm>
          <a:prstGeom prst="rect">
            <a:avLst/>
          </a:prstGeom>
        </p:spPr>
        <p:txBody>
          <a:bodyPr vert="horz" lIns="91440" tIns="45720" rIns="91440" bIns="45720" rtlCol="0"/>
          <a:lstStyle>
            <a:lvl1pPr algn="r">
              <a:defRPr sz="1200"/>
            </a:lvl1pPr>
          </a:lstStyle>
          <a:p>
            <a:fld id="{4D9EDD4E-8500-4F90-9101-2D2B3972CF4E}" type="datetimeFigureOut">
              <a:rPr lang="en-US" smtClean="0"/>
              <a:t>7/24/2024</a:t>
            </a:fld>
            <a:endParaRPr lang="en-US"/>
          </a:p>
        </p:txBody>
      </p:sp>
      <p:sp>
        <p:nvSpPr>
          <p:cNvPr id="4" name="Slide Image Placeholder 3"/>
          <p:cNvSpPr>
            <a:spLocks noGrp="1" noRot="1" noChangeAspect="1"/>
          </p:cNvSpPr>
          <p:nvPr>
            <p:ph type="sldImg" idx="2"/>
          </p:nvPr>
        </p:nvSpPr>
        <p:spPr>
          <a:xfrm>
            <a:off x="3154363" y="914400"/>
            <a:ext cx="3292475" cy="24685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3521075"/>
            <a:ext cx="7680325" cy="28797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488"/>
            <a:ext cx="4160838" cy="366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6948488"/>
            <a:ext cx="4160838" cy="366712"/>
          </a:xfrm>
          <a:prstGeom prst="rect">
            <a:avLst/>
          </a:prstGeom>
        </p:spPr>
        <p:txBody>
          <a:bodyPr vert="horz" lIns="91440" tIns="45720" rIns="91440" bIns="45720" rtlCol="0" anchor="b"/>
          <a:lstStyle>
            <a:lvl1pPr algn="r">
              <a:defRPr sz="1200"/>
            </a:lvl1pPr>
          </a:lstStyle>
          <a:p>
            <a:fld id="{1E98C943-C865-4FA9-9AD6-820B256408F1}" type="slidenum">
              <a:rPr lang="en-US" smtClean="0"/>
              <a:t>‹#›</a:t>
            </a:fld>
            <a:endParaRPr lang="en-US"/>
          </a:p>
        </p:txBody>
      </p:sp>
    </p:spTree>
    <p:extLst>
      <p:ext uri="{BB962C8B-B14F-4D97-AF65-F5344CB8AC3E}">
        <p14:creationId xmlns:p14="http://schemas.microsoft.com/office/powerpoint/2010/main" val="1260635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honorary senators and no alumni rep, 32 faculty?</a:t>
            </a:r>
          </a:p>
        </p:txBody>
      </p:sp>
      <p:sp>
        <p:nvSpPr>
          <p:cNvPr id="4" name="Slide Number Placeholder 3"/>
          <p:cNvSpPr>
            <a:spLocks noGrp="1"/>
          </p:cNvSpPr>
          <p:nvPr>
            <p:ph type="sldNum" sz="quarter" idx="5"/>
          </p:nvPr>
        </p:nvSpPr>
        <p:spPr/>
        <p:txBody>
          <a:bodyPr/>
          <a:lstStyle/>
          <a:p>
            <a:fld id="{1E98C943-C865-4FA9-9AD6-820B256408F1}" type="slidenum">
              <a:rPr lang="en-US" smtClean="0"/>
              <a:t>2</a:t>
            </a:fld>
            <a:endParaRPr lang="en-US"/>
          </a:p>
        </p:txBody>
      </p:sp>
    </p:spTree>
    <p:extLst>
      <p:ext uri="{BB962C8B-B14F-4D97-AF65-F5344CB8AC3E}">
        <p14:creationId xmlns:p14="http://schemas.microsoft.com/office/powerpoint/2010/main" val="19244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Chief Diversity officer</a:t>
            </a:r>
          </a:p>
          <a:p>
            <a:r>
              <a:rPr lang="en-US" dirty="0"/>
              <a:t>3 honorary senators </a:t>
            </a:r>
          </a:p>
          <a:p>
            <a:r>
              <a:rPr lang="en-US" dirty="0"/>
              <a:t>5 general unit and 27 faculty </a:t>
            </a:r>
          </a:p>
        </p:txBody>
      </p:sp>
      <p:sp>
        <p:nvSpPr>
          <p:cNvPr id="4" name="Slide Number Placeholder 3"/>
          <p:cNvSpPr>
            <a:spLocks noGrp="1"/>
          </p:cNvSpPr>
          <p:nvPr>
            <p:ph type="sldNum" sz="quarter" idx="5"/>
          </p:nvPr>
        </p:nvSpPr>
        <p:spPr/>
        <p:txBody>
          <a:bodyPr/>
          <a:lstStyle/>
          <a:p>
            <a:fld id="{1E98C943-C865-4FA9-9AD6-820B256408F1}" type="slidenum">
              <a:rPr lang="en-US" smtClean="0"/>
              <a:t>3</a:t>
            </a:fld>
            <a:endParaRPr lang="en-US"/>
          </a:p>
        </p:txBody>
      </p:sp>
    </p:spTree>
    <p:extLst>
      <p:ext uri="{BB962C8B-B14F-4D97-AF65-F5344CB8AC3E}">
        <p14:creationId xmlns:p14="http://schemas.microsoft.com/office/powerpoint/2010/main" val="3533814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college of applied sciences and the arts- College od Health and Human Sciences- 3 faculty </a:t>
            </a:r>
          </a:p>
          <a:p>
            <a:r>
              <a:rPr lang="en-US" dirty="0"/>
              <a:t>College of </a:t>
            </a:r>
            <a:r>
              <a:rPr lang="en-US" dirty="0" err="1"/>
              <a:t>engr</a:t>
            </a:r>
            <a:r>
              <a:rPr lang="en-US" dirty="0"/>
              <a:t>- 4</a:t>
            </a:r>
          </a:p>
          <a:p>
            <a:r>
              <a:rPr lang="en-US" dirty="0"/>
              <a:t>General unit- 5</a:t>
            </a:r>
          </a:p>
        </p:txBody>
      </p:sp>
      <p:sp>
        <p:nvSpPr>
          <p:cNvPr id="4" name="Slide Number Placeholder 3"/>
          <p:cNvSpPr>
            <a:spLocks noGrp="1"/>
          </p:cNvSpPr>
          <p:nvPr>
            <p:ph type="sldNum" sz="quarter" idx="5"/>
          </p:nvPr>
        </p:nvSpPr>
        <p:spPr/>
        <p:txBody>
          <a:bodyPr/>
          <a:lstStyle/>
          <a:p>
            <a:fld id="{1E98C943-C865-4FA9-9AD6-820B256408F1}" type="slidenum">
              <a:rPr lang="en-US" smtClean="0"/>
              <a:t>4</a:t>
            </a:fld>
            <a:endParaRPr lang="en-US"/>
          </a:p>
        </p:txBody>
      </p:sp>
    </p:spTree>
    <p:extLst>
      <p:ext uri="{BB962C8B-B14F-4D97-AF65-F5344CB8AC3E}">
        <p14:creationId xmlns:p14="http://schemas.microsoft.com/office/powerpoint/2010/main" val="2569691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t>
            </a:r>
            <a:r>
              <a:rPr lang="en-US" dirty="0" err="1"/>
              <a:t>whats</a:t>
            </a:r>
            <a:r>
              <a:rPr lang="en-US" dirty="0"/>
              <a:t> new page or agenda page? </a:t>
            </a:r>
          </a:p>
        </p:txBody>
      </p:sp>
      <p:sp>
        <p:nvSpPr>
          <p:cNvPr id="4" name="Slide Number Placeholder 3"/>
          <p:cNvSpPr>
            <a:spLocks noGrp="1"/>
          </p:cNvSpPr>
          <p:nvPr>
            <p:ph type="sldNum" sz="quarter" idx="5"/>
          </p:nvPr>
        </p:nvSpPr>
        <p:spPr/>
        <p:txBody>
          <a:bodyPr/>
          <a:lstStyle/>
          <a:p>
            <a:fld id="{1E98C943-C865-4FA9-9AD6-820B256408F1}" type="slidenum">
              <a:rPr lang="en-US" smtClean="0"/>
              <a:t>11</a:t>
            </a:fld>
            <a:endParaRPr lang="en-US"/>
          </a:p>
        </p:txBody>
      </p:sp>
    </p:spTree>
    <p:extLst>
      <p:ext uri="{BB962C8B-B14F-4D97-AF65-F5344CB8AC3E}">
        <p14:creationId xmlns:p14="http://schemas.microsoft.com/office/powerpoint/2010/main" val="3414858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026">
            <a:extLst>
              <a:ext uri="{FF2B5EF4-FFF2-40B4-BE49-F238E27FC236}">
                <a16:creationId xmlns:a16="http://schemas.microsoft.com/office/drawing/2014/main" id="{2BBA00B1-331C-5BA0-BA73-4BCDAB099198}"/>
              </a:ext>
            </a:extLst>
          </p:cNvPr>
          <p:cNvGrpSpPr>
            <a:grpSpLocks/>
          </p:cNvGrpSpPr>
          <p:nvPr/>
        </p:nvGrpSpPr>
        <p:grpSpPr bwMode="auto">
          <a:xfrm>
            <a:off x="-3222625" y="304800"/>
            <a:ext cx="11909425" cy="4724400"/>
            <a:chOff x="-2030" y="192"/>
            <a:chExt cx="7502" cy="2976"/>
          </a:xfrm>
        </p:grpSpPr>
        <p:sp>
          <p:nvSpPr>
            <p:cNvPr id="3" name="Line 1027">
              <a:extLst>
                <a:ext uri="{FF2B5EF4-FFF2-40B4-BE49-F238E27FC236}">
                  <a16:creationId xmlns:a16="http://schemas.microsoft.com/office/drawing/2014/main" id="{382E741C-ADF0-8306-790E-10560412B535}"/>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AutoShape 1028">
              <a:extLst>
                <a:ext uri="{FF2B5EF4-FFF2-40B4-BE49-F238E27FC236}">
                  <a16:creationId xmlns:a16="http://schemas.microsoft.com/office/drawing/2014/main" id="{A2FCCABC-4C5A-40F9-4407-4FB41DC83D7C}"/>
                </a:ext>
              </a:extLst>
            </p:cNvPr>
            <p:cNvSpPr>
              <a:spLocks noChangeArrowheads="1"/>
            </p:cNvSpPr>
            <p:nvPr/>
          </p:nvSpPr>
          <p:spPr bwMode="auto">
            <a:xfrm>
              <a:off x="-1584" y="864"/>
              <a:ext cx="2304" cy="2304"/>
            </a:xfrm>
            <a:custGeom>
              <a:avLst/>
              <a:gdLst>
                <a:gd name="T0" fmla="*/ 1587 w 64000"/>
                <a:gd name="T1" fmla="*/ -1067 h 64000"/>
                <a:gd name="T2" fmla="*/ 2304 w 64000"/>
                <a:gd name="T3" fmla="*/ 0 h 64000"/>
                <a:gd name="T4" fmla="*/ 1587 w 64000"/>
                <a:gd name="T5" fmla="*/ 1067 h 64000"/>
                <a:gd name="T6" fmla="*/ 1587 w 64000"/>
                <a:gd name="T7" fmla="*/ 1067 h 64000"/>
                <a:gd name="T8" fmla="*/ 1587 w 64000"/>
                <a:gd name="T9" fmla="*/ 1067 h 64000"/>
                <a:gd name="T10" fmla="*/ 1587 w 64000"/>
                <a:gd name="T11" fmla="*/ 1067 h 64000"/>
                <a:gd name="T12" fmla="*/ 1587 w 64000"/>
                <a:gd name="T13" fmla="*/ -1067 h 64000"/>
                <a:gd name="T14" fmla="*/ 1587 w 64000"/>
                <a:gd name="T15" fmla="*/ -1067 h 64000"/>
                <a:gd name="T16" fmla="*/ 1587 w 64000"/>
                <a:gd name="T17" fmla="*/ -106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 name="AutoShape 1029">
              <a:extLst>
                <a:ext uri="{FF2B5EF4-FFF2-40B4-BE49-F238E27FC236}">
                  <a16:creationId xmlns:a16="http://schemas.microsoft.com/office/drawing/2014/main" id="{8C735329-C2D7-AA1D-70EC-9C1977DF4490}"/>
                </a:ext>
              </a:extLst>
            </p:cNvPr>
            <p:cNvSpPr>
              <a:spLocks noChangeArrowheads="1"/>
            </p:cNvSpPr>
            <p:nvPr/>
          </p:nvSpPr>
          <p:spPr bwMode="auto">
            <a:xfrm>
              <a:off x="-2030" y="192"/>
              <a:ext cx="2544" cy="2544"/>
            </a:xfrm>
            <a:custGeom>
              <a:avLst/>
              <a:gdLst>
                <a:gd name="T0" fmla="*/ 2027 w 64000"/>
                <a:gd name="T1" fmla="*/ -1024 h 64000"/>
                <a:gd name="T2" fmla="*/ 2544 w 64000"/>
                <a:gd name="T3" fmla="*/ 0 h 64000"/>
                <a:gd name="T4" fmla="*/ 2027 w 64000"/>
                <a:gd name="T5" fmla="*/ 1024 h 64000"/>
                <a:gd name="T6" fmla="*/ 2027 w 64000"/>
                <a:gd name="T7" fmla="*/ 1024 h 64000"/>
                <a:gd name="T8" fmla="*/ 2027 w 64000"/>
                <a:gd name="T9" fmla="*/ 1024 h 64000"/>
                <a:gd name="T10" fmla="*/ 2027 w 64000"/>
                <a:gd name="T11" fmla="*/ 1024 h 64000"/>
                <a:gd name="T12" fmla="*/ 2027 w 64000"/>
                <a:gd name="T13" fmla="*/ -1024 h 64000"/>
                <a:gd name="T14" fmla="*/ 2027 w 64000"/>
                <a:gd name="T15" fmla="*/ -1024 h 64000"/>
                <a:gd name="T16" fmla="*/ 2027 w 64000"/>
                <a:gd name="T17" fmla="*/ -1024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29702" name="Rectangle 1030"/>
          <p:cNvSpPr>
            <a:spLocks noGrp="1" noChangeArrowheads="1"/>
          </p:cNvSpPr>
          <p:nvPr>
            <p:ph type="ctrTitle"/>
          </p:nvPr>
        </p:nvSpPr>
        <p:spPr>
          <a:xfrm>
            <a:off x="1443038" y="985838"/>
            <a:ext cx="7239000" cy="1444625"/>
          </a:xfrm>
        </p:spPr>
        <p:txBody>
          <a:bodyPr/>
          <a:lstStyle>
            <a:lvl1pPr>
              <a:defRPr sz="4000"/>
            </a:lvl1pPr>
          </a:lstStyle>
          <a:p>
            <a:pPr lvl="0"/>
            <a:r>
              <a:rPr lang="en-US" noProof="0"/>
              <a:t>Click to edit Master title style</a:t>
            </a:r>
          </a:p>
        </p:txBody>
      </p:sp>
      <p:sp>
        <p:nvSpPr>
          <p:cNvPr id="29703" name="Rectangle 1031"/>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a:t>Click to edit Master subtitle style</a:t>
            </a:r>
          </a:p>
        </p:txBody>
      </p:sp>
      <p:sp>
        <p:nvSpPr>
          <p:cNvPr id="6" name="Rectangle 1032">
            <a:extLst>
              <a:ext uri="{FF2B5EF4-FFF2-40B4-BE49-F238E27FC236}">
                <a16:creationId xmlns:a16="http://schemas.microsoft.com/office/drawing/2014/main" id="{AB8E042B-F23D-A5BA-E11F-93DCBE43302D}"/>
              </a:ext>
            </a:extLst>
          </p:cNvPr>
          <p:cNvSpPr>
            <a:spLocks noGrp="1" noChangeArrowheads="1"/>
          </p:cNvSpPr>
          <p:nvPr>
            <p:ph type="dt" sz="half" idx="10"/>
          </p:nvPr>
        </p:nvSpPr>
        <p:spPr/>
        <p:txBody>
          <a:bodyPr/>
          <a:lstStyle>
            <a:lvl1pPr>
              <a:defRPr smtClean="0"/>
            </a:lvl1pPr>
          </a:lstStyle>
          <a:p>
            <a:pPr>
              <a:defRPr/>
            </a:pPr>
            <a:endParaRPr lang="en-US"/>
          </a:p>
        </p:txBody>
      </p:sp>
      <p:sp>
        <p:nvSpPr>
          <p:cNvPr id="7" name="Rectangle 1033">
            <a:extLst>
              <a:ext uri="{FF2B5EF4-FFF2-40B4-BE49-F238E27FC236}">
                <a16:creationId xmlns:a16="http://schemas.microsoft.com/office/drawing/2014/main" id="{4E0728D8-70CF-F0EC-C01A-09B3FBCBA8BB}"/>
              </a:ext>
            </a:extLst>
          </p:cNvPr>
          <p:cNvSpPr>
            <a:spLocks noGrp="1" noChangeArrowheads="1"/>
          </p:cNvSpPr>
          <p:nvPr>
            <p:ph type="ftr" sz="quarter" idx="11"/>
          </p:nvPr>
        </p:nvSpPr>
        <p:spPr/>
        <p:txBody>
          <a:bodyPr/>
          <a:lstStyle>
            <a:lvl1pPr>
              <a:defRPr smtClean="0"/>
            </a:lvl1pPr>
          </a:lstStyle>
          <a:p>
            <a:pPr>
              <a:defRPr/>
            </a:pPr>
            <a:endParaRPr lang="en-US"/>
          </a:p>
        </p:txBody>
      </p:sp>
      <p:sp>
        <p:nvSpPr>
          <p:cNvPr id="8" name="Rectangle 1034">
            <a:extLst>
              <a:ext uri="{FF2B5EF4-FFF2-40B4-BE49-F238E27FC236}">
                <a16:creationId xmlns:a16="http://schemas.microsoft.com/office/drawing/2014/main" id="{63B97846-FE71-FEF5-1376-E2A461682602}"/>
              </a:ext>
            </a:extLst>
          </p:cNvPr>
          <p:cNvSpPr>
            <a:spLocks noGrp="1" noChangeArrowheads="1"/>
          </p:cNvSpPr>
          <p:nvPr>
            <p:ph type="sldNum" sz="quarter" idx="12"/>
          </p:nvPr>
        </p:nvSpPr>
        <p:spPr/>
        <p:txBody>
          <a:bodyPr/>
          <a:lstStyle>
            <a:lvl1pPr>
              <a:defRPr/>
            </a:lvl1pPr>
          </a:lstStyle>
          <a:p>
            <a:fld id="{4F3B93DF-E5A9-4FBB-A46C-EAD026B3A343}" type="slidenum">
              <a:rPr lang="en-US" altLang="en-US"/>
              <a:pPr/>
              <a:t>‹#›</a:t>
            </a:fld>
            <a:endParaRPr lang="en-US" altLang="en-US"/>
          </a:p>
        </p:txBody>
      </p:sp>
    </p:spTree>
    <p:extLst>
      <p:ext uri="{BB962C8B-B14F-4D97-AF65-F5344CB8AC3E}">
        <p14:creationId xmlns:p14="http://schemas.microsoft.com/office/powerpoint/2010/main" val="236218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149E512D-7E9B-3ABC-8056-9DB852FC77A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E6123BEF-B987-A0B2-2A0D-A7CB9DC0B5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9301D7D3-8141-6D89-C274-D125249A6935}"/>
              </a:ext>
            </a:extLst>
          </p:cNvPr>
          <p:cNvSpPr>
            <a:spLocks noGrp="1" noChangeArrowheads="1"/>
          </p:cNvSpPr>
          <p:nvPr>
            <p:ph type="sldNum" sz="quarter" idx="12"/>
          </p:nvPr>
        </p:nvSpPr>
        <p:spPr>
          <a:ln/>
        </p:spPr>
        <p:txBody>
          <a:bodyPr/>
          <a:lstStyle>
            <a:lvl1pPr>
              <a:defRPr/>
            </a:lvl1pPr>
          </a:lstStyle>
          <a:p>
            <a:fld id="{4579DDB1-0A77-402E-9CCF-690D664C861F}" type="slidenum">
              <a:rPr lang="en-US" altLang="en-US"/>
              <a:pPr/>
              <a:t>‹#›</a:t>
            </a:fld>
            <a:endParaRPr lang="en-US" altLang="en-US"/>
          </a:p>
        </p:txBody>
      </p:sp>
    </p:spTree>
    <p:extLst>
      <p:ext uri="{BB962C8B-B14F-4D97-AF65-F5344CB8AC3E}">
        <p14:creationId xmlns:p14="http://schemas.microsoft.com/office/powerpoint/2010/main" val="31915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BD555D2C-FD33-9296-1501-A15B9EACC31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E7EF13BE-9FC6-894A-A212-F3EFEDD9AB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CDD8E3A1-FFFF-12EA-34E2-FC3C84BB9CD8}"/>
              </a:ext>
            </a:extLst>
          </p:cNvPr>
          <p:cNvSpPr>
            <a:spLocks noGrp="1" noChangeArrowheads="1"/>
          </p:cNvSpPr>
          <p:nvPr>
            <p:ph type="sldNum" sz="quarter" idx="12"/>
          </p:nvPr>
        </p:nvSpPr>
        <p:spPr>
          <a:ln/>
        </p:spPr>
        <p:txBody>
          <a:bodyPr/>
          <a:lstStyle>
            <a:lvl1pPr>
              <a:defRPr/>
            </a:lvl1pPr>
          </a:lstStyle>
          <a:p>
            <a:fld id="{295050B2-26AB-483B-990B-AC9A117FE952}" type="slidenum">
              <a:rPr lang="en-US" altLang="en-US"/>
              <a:pPr/>
              <a:t>‹#›</a:t>
            </a:fld>
            <a:endParaRPr lang="en-US" altLang="en-US"/>
          </a:p>
        </p:txBody>
      </p:sp>
    </p:spTree>
    <p:extLst>
      <p:ext uri="{BB962C8B-B14F-4D97-AF65-F5344CB8AC3E}">
        <p14:creationId xmlns:p14="http://schemas.microsoft.com/office/powerpoint/2010/main" val="128617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9601537D-C207-0A49-5222-5D66168EDAA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09B45A7F-FF7F-660A-CE14-ECD4A5B158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801031AA-0C8C-03B6-2B2D-133357669E36}"/>
              </a:ext>
            </a:extLst>
          </p:cNvPr>
          <p:cNvSpPr>
            <a:spLocks noGrp="1" noChangeArrowheads="1"/>
          </p:cNvSpPr>
          <p:nvPr>
            <p:ph type="sldNum" sz="quarter" idx="12"/>
          </p:nvPr>
        </p:nvSpPr>
        <p:spPr>
          <a:ln/>
        </p:spPr>
        <p:txBody>
          <a:bodyPr/>
          <a:lstStyle>
            <a:lvl1pPr>
              <a:defRPr/>
            </a:lvl1pPr>
          </a:lstStyle>
          <a:p>
            <a:fld id="{CDCB2407-B0C8-46EB-A7B1-EE2EF76EB05B}" type="slidenum">
              <a:rPr lang="en-US" altLang="en-US"/>
              <a:pPr/>
              <a:t>‹#›</a:t>
            </a:fld>
            <a:endParaRPr lang="en-US" altLang="en-US"/>
          </a:p>
        </p:txBody>
      </p:sp>
    </p:spTree>
    <p:extLst>
      <p:ext uri="{BB962C8B-B14F-4D97-AF65-F5344CB8AC3E}">
        <p14:creationId xmlns:p14="http://schemas.microsoft.com/office/powerpoint/2010/main" val="892761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id="{90662FCA-99BF-96D9-D3CD-390659F964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23C90AF5-0714-BFAB-31A7-D1B6ADCAD6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490FDA0E-C837-496D-AE07-EF99F52C0EEE}"/>
              </a:ext>
            </a:extLst>
          </p:cNvPr>
          <p:cNvSpPr>
            <a:spLocks noGrp="1" noChangeArrowheads="1"/>
          </p:cNvSpPr>
          <p:nvPr>
            <p:ph type="sldNum" sz="quarter" idx="12"/>
          </p:nvPr>
        </p:nvSpPr>
        <p:spPr>
          <a:ln/>
        </p:spPr>
        <p:txBody>
          <a:bodyPr/>
          <a:lstStyle>
            <a:lvl1pPr>
              <a:defRPr/>
            </a:lvl1pPr>
          </a:lstStyle>
          <a:p>
            <a:fld id="{D81932DB-42B7-4ADD-8051-F624510BE65F}" type="slidenum">
              <a:rPr lang="en-US" altLang="en-US"/>
              <a:pPr/>
              <a:t>‹#›</a:t>
            </a:fld>
            <a:endParaRPr lang="en-US" altLang="en-US"/>
          </a:p>
        </p:txBody>
      </p:sp>
    </p:spTree>
    <p:extLst>
      <p:ext uri="{BB962C8B-B14F-4D97-AF65-F5344CB8AC3E}">
        <p14:creationId xmlns:p14="http://schemas.microsoft.com/office/powerpoint/2010/main" val="2482832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E2B40DF9-6B06-8060-8C68-D7242899064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F42CA187-5FF8-31BE-9B20-F325A0526E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E01402C5-1385-6519-E40E-134BCAF6928F}"/>
              </a:ext>
            </a:extLst>
          </p:cNvPr>
          <p:cNvSpPr>
            <a:spLocks noGrp="1" noChangeArrowheads="1"/>
          </p:cNvSpPr>
          <p:nvPr>
            <p:ph type="sldNum" sz="quarter" idx="12"/>
          </p:nvPr>
        </p:nvSpPr>
        <p:spPr>
          <a:ln/>
        </p:spPr>
        <p:txBody>
          <a:bodyPr/>
          <a:lstStyle>
            <a:lvl1pPr>
              <a:defRPr/>
            </a:lvl1pPr>
          </a:lstStyle>
          <a:p>
            <a:fld id="{B2AABA78-BDB6-4505-898A-4D75F51C13B9}" type="slidenum">
              <a:rPr lang="en-US" altLang="en-US"/>
              <a:pPr/>
              <a:t>‹#›</a:t>
            </a:fld>
            <a:endParaRPr lang="en-US" altLang="en-US"/>
          </a:p>
        </p:txBody>
      </p:sp>
    </p:spTree>
    <p:extLst>
      <p:ext uri="{BB962C8B-B14F-4D97-AF65-F5344CB8AC3E}">
        <p14:creationId xmlns:p14="http://schemas.microsoft.com/office/powerpoint/2010/main" val="319795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ED7B2C39-9242-788D-986A-3C44B708F54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9">
            <a:extLst>
              <a:ext uri="{FF2B5EF4-FFF2-40B4-BE49-F238E27FC236}">
                <a16:creationId xmlns:a16="http://schemas.microsoft.com/office/drawing/2014/main" id="{9C640F7C-1203-20E1-4460-5252B2A6DA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0">
            <a:extLst>
              <a:ext uri="{FF2B5EF4-FFF2-40B4-BE49-F238E27FC236}">
                <a16:creationId xmlns:a16="http://schemas.microsoft.com/office/drawing/2014/main" id="{C155997B-4146-1D60-6792-A17EFAE7521F}"/>
              </a:ext>
            </a:extLst>
          </p:cNvPr>
          <p:cNvSpPr>
            <a:spLocks noGrp="1" noChangeArrowheads="1"/>
          </p:cNvSpPr>
          <p:nvPr>
            <p:ph type="sldNum" sz="quarter" idx="12"/>
          </p:nvPr>
        </p:nvSpPr>
        <p:spPr>
          <a:ln/>
        </p:spPr>
        <p:txBody>
          <a:bodyPr/>
          <a:lstStyle>
            <a:lvl1pPr>
              <a:defRPr/>
            </a:lvl1pPr>
          </a:lstStyle>
          <a:p>
            <a:fld id="{30BBFAC5-DE22-4FA8-9B08-CB0CB450AB5E}" type="slidenum">
              <a:rPr lang="en-US" altLang="en-US"/>
              <a:pPr/>
              <a:t>‹#›</a:t>
            </a:fld>
            <a:endParaRPr lang="en-US" altLang="en-US"/>
          </a:p>
        </p:txBody>
      </p:sp>
    </p:spTree>
    <p:extLst>
      <p:ext uri="{BB962C8B-B14F-4D97-AF65-F5344CB8AC3E}">
        <p14:creationId xmlns:p14="http://schemas.microsoft.com/office/powerpoint/2010/main" val="3406010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1FF70609-2FC2-AF92-DF22-F88FBECC560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2A590435-58BB-78C3-CF9A-BE3EDE9C05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5BA59A7B-74A6-5653-92BD-0526261D7489}"/>
              </a:ext>
            </a:extLst>
          </p:cNvPr>
          <p:cNvSpPr>
            <a:spLocks noGrp="1" noChangeArrowheads="1"/>
          </p:cNvSpPr>
          <p:nvPr>
            <p:ph type="sldNum" sz="quarter" idx="12"/>
          </p:nvPr>
        </p:nvSpPr>
        <p:spPr>
          <a:ln/>
        </p:spPr>
        <p:txBody>
          <a:bodyPr/>
          <a:lstStyle>
            <a:lvl1pPr>
              <a:defRPr/>
            </a:lvl1pPr>
          </a:lstStyle>
          <a:p>
            <a:fld id="{B5E184F6-C7CD-4824-ADE6-B2BEFAB5582A}" type="slidenum">
              <a:rPr lang="en-US" altLang="en-US"/>
              <a:pPr/>
              <a:t>‹#›</a:t>
            </a:fld>
            <a:endParaRPr lang="en-US" altLang="en-US"/>
          </a:p>
        </p:txBody>
      </p:sp>
    </p:spTree>
    <p:extLst>
      <p:ext uri="{BB962C8B-B14F-4D97-AF65-F5344CB8AC3E}">
        <p14:creationId xmlns:p14="http://schemas.microsoft.com/office/powerpoint/2010/main" val="241222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91CC098E-E596-1D25-FD98-FA70B58AB1B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9">
            <a:extLst>
              <a:ext uri="{FF2B5EF4-FFF2-40B4-BE49-F238E27FC236}">
                <a16:creationId xmlns:a16="http://schemas.microsoft.com/office/drawing/2014/main" id="{0A86DAA5-A8AD-F283-210F-77A3E9E471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A7A298D4-79EA-6274-953A-DA0D502ED5A5}"/>
              </a:ext>
            </a:extLst>
          </p:cNvPr>
          <p:cNvSpPr>
            <a:spLocks noGrp="1" noChangeArrowheads="1"/>
          </p:cNvSpPr>
          <p:nvPr>
            <p:ph type="sldNum" sz="quarter" idx="12"/>
          </p:nvPr>
        </p:nvSpPr>
        <p:spPr>
          <a:ln/>
        </p:spPr>
        <p:txBody>
          <a:bodyPr/>
          <a:lstStyle>
            <a:lvl1pPr>
              <a:defRPr/>
            </a:lvl1pPr>
          </a:lstStyle>
          <a:p>
            <a:fld id="{181CA849-6884-4D85-9E48-68B4CE194AAE}" type="slidenum">
              <a:rPr lang="en-US" altLang="en-US"/>
              <a:pPr/>
              <a:t>‹#›</a:t>
            </a:fld>
            <a:endParaRPr lang="en-US" altLang="en-US"/>
          </a:p>
        </p:txBody>
      </p:sp>
    </p:spTree>
    <p:extLst>
      <p:ext uri="{BB962C8B-B14F-4D97-AF65-F5344CB8AC3E}">
        <p14:creationId xmlns:p14="http://schemas.microsoft.com/office/powerpoint/2010/main" val="3544424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40759372-61CE-5F24-D221-A517702F76D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83041630-6F27-1DCF-073C-7106110EFB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5F885F05-5CD2-ECF3-2209-82F23B9D6118}"/>
              </a:ext>
            </a:extLst>
          </p:cNvPr>
          <p:cNvSpPr>
            <a:spLocks noGrp="1" noChangeArrowheads="1"/>
          </p:cNvSpPr>
          <p:nvPr>
            <p:ph type="sldNum" sz="quarter" idx="12"/>
          </p:nvPr>
        </p:nvSpPr>
        <p:spPr>
          <a:ln/>
        </p:spPr>
        <p:txBody>
          <a:bodyPr/>
          <a:lstStyle>
            <a:lvl1pPr>
              <a:defRPr/>
            </a:lvl1pPr>
          </a:lstStyle>
          <a:p>
            <a:fld id="{20107396-C989-4C6F-9B73-AC8542F26172}" type="slidenum">
              <a:rPr lang="en-US" altLang="en-US"/>
              <a:pPr/>
              <a:t>‹#›</a:t>
            </a:fld>
            <a:endParaRPr lang="en-US" altLang="en-US"/>
          </a:p>
        </p:txBody>
      </p:sp>
    </p:spTree>
    <p:extLst>
      <p:ext uri="{BB962C8B-B14F-4D97-AF65-F5344CB8AC3E}">
        <p14:creationId xmlns:p14="http://schemas.microsoft.com/office/powerpoint/2010/main" val="3768533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3A98089B-758D-F23A-C7C4-98E0B892BC7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EB711354-0126-578E-4E84-A6C955381E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id="{3046104D-C8F1-7053-491C-FE8382482595}"/>
              </a:ext>
            </a:extLst>
          </p:cNvPr>
          <p:cNvSpPr>
            <a:spLocks noGrp="1" noChangeArrowheads="1"/>
          </p:cNvSpPr>
          <p:nvPr>
            <p:ph type="sldNum" sz="quarter" idx="12"/>
          </p:nvPr>
        </p:nvSpPr>
        <p:spPr>
          <a:ln/>
        </p:spPr>
        <p:txBody>
          <a:bodyPr/>
          <a:lstStyle>
            <a:lvl1pPr>
              <a:defRPr/>
            </a:lvl1pPr>
          </a:lstStyle>
          <a:p>
            <a:fld id="{210EF0CB-28F3-42EE-A20A-11BC3806E403}" type="slidenum">
              <a:rPr lang="en-US" altLang="en-US"/>
              <a:pPr/>
              <a:t>‹#›</a:t>
            </a:fld>
            <a:endParaRPr lang="en-US" altLang="en-US"/>
          </a:p>
        </p:txBody>
      </p:sp>
    </p:spTree>
    <p:extLst>
      <p:ext uri="{BB962C8B-B14F-4D97-AF65-F5344CB8AC3E}">
        <p14:creationId xmlns:p14="http://schemas.microsoft.com/office/powerpoint/2010/main" val="3663067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8BA813E-8F99-A2FD-F827-46CAD0EB662E}"/>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A2A4F19B-8160-3D5B-6482-F4E85B9D51E4}"/>
                </a:ext>
              </a:extLst>
            </p:cNvPr>
            <p:cNvSpPr>
              <a:spLocks noChangeArrowheads="1"/>
            </p:cNvSpPr>
            <p:nvPr/>
          </p:nvSpPr>
          <p:spPr bwMode="auto">
            <a:xfrm>
              <a:off x="-2040" y="432"/>
              <a:ext cx="2592" cy="1968"/>
            </a:xfrm>
            <a:custGeom>
              <a:avLst/>
              <a:gdLst>
                <a:gd name="T0" fmla="*/ 2037 w 64000"/>
                <a:gd name="T1" fmla="*/ -807 h 64000"/>
                <a:gd name="T2" fmla="*/ 2592 w 64000"/>
                <a:gd name="T3" fmla="*/ 0 h 64000"/>
                <a:gd name="T4" fmla="*/ 2037 w 64000"/>
                <a:gd name="T5" fmla="*/ 807 h 64000"/>
                <a:gd name="T6" fmla="*/ 2037 w 64000"/>
                <a:gd name="T7" fmla="*/ 807 h 64000"/>
                <a:gd name="T8" fmla="*/ 2037 w 64000"/>
                <a:gd name="T9" fmla="*/ 807 h 64000"/>
                <a:gd name="T10" fmla="*/ 2037 w 64000"/>
                <a:gd name="T11" fmla="*/ 807 h 64000"/>
                <a:gd name="T12" fmla="*/ 2037 w 64000"/>
                <a:gd name="T13" fmla="*/ -807 h 64000"/>
                <a:gd name="T14" fmla="*/ 2037 w 64000"/>
                <a:gd name="T15" fmla="*/ -807 h 64000"/>
                <a:gd name="T16" fmla="*/ 2037 w 64000"/>
                <a:gd name="T17" fmla="*/ -80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a:extLst>
                <a:ext uri="{FF2B5EF4-FFF2-40B4-BE49-F238E27FC236}">
                  <a16:creationId xmlns:a16="http://schemas.microsoft.com/office/drawing/2014/main" id="{CB7B6B34-27AE-0502-BA36-886C04021419}"/>
                </a:ext>
              </a:extLst>
            </p:cNvPr>
            <p:cNvSpPr>
              <a:spLocks noChangeArrowheads="1"/>
            </p:cNvSpPr>
            <p:nvPr/>
          </p:nvSpPr>
          <p:spPr bwMode="auto">
            <a:xfrm>
              <a:off x="-1528" y="0"/>
              <a:ext cx="1949" cy="1987"/>
            </a:xfrm>
            <a:custGeom>
              <a:avLst/>
              <a:gdLst>
                <a:gd name="T0" fmla="*/ 1525 w 64000"/>
                <a:gd name="T1" fmla="*/ -820 h 64000"/>
                <a:gd name="T2" fmla="*/ 1949 w 64000"/>
                <a:gd name="T3" fmla="*/ 0 h 64000"/>
                <a:gd name="T4" fmla="*/ 1525 w 64000"/>
                <a:gd name="T5" fmla="*/ 820 h 64000"/>
                <a:gd name="T6" fmla="*/ 1525 w 64000"/>
                <a:gd name="T7" fmla="*/ 820 h 64000"/>
                <a:gd name="T8" fmla="*/ 1525 w 64000"/>
                <a:gd name="T9" fmla="*/ 820 h 64000"/>
                <a:gd name="T10" fmla="*/ 1525 w 64000"/>
                <a:gd name="T11" fmla="*/ 820 h 64000"/>
                <a:gd name="T12" fmla="*/ 1525 w 64000"/>
                <a:gd name="T13" fmla="*/ -820 h 64000"/>
                <a:gd name="T14" fmla="*/ 1525 w 64000"/>
                <a:gd name="T15" fmla="*/ -820 h 64000"/>
                <a:gd name="T16" fmla="*/ 1525 w 64000"/>
                <a:gd name="T17" fmla="*/ -82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id="{A62B4D2C-16CC-5A21-7A9B-D5656248ACFF}"/>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id="{C8CEB109-96DC-0B0E-15B2-9106DF75DC63}"/>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7">
            <a:extLst>
              <a:ext uri="{FF2B5EF4-FFF2-40B4-BE49-F238E27FC236}">
                <a16:creationId xmlns:a16="http://schemas.microsoft.com/office/drawing/2014/main" id="{F8996F2E-9F47-5609-D6C1-6A299B97E917}"/>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8680" name="Rectangle 8">
            <a:extLst>
              <a:ext uri="{FF2B5EF4-FFF2-40B4-BE49-F238E27FC236}">
                <a16:creationId xmlns:a16="http://schemas.microsoft.com/office/drawing/2014/main" id="{D931C84B-80C2-51F0-8FF7-CFEB176D3D58}"/>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cs typeface="Arial" charset="0"/>
              </a:defRPr>
            </a:lvl1pPr>
          </a:lstStyle>
          <a:p>
            <a:pPr>
              <a:defRPr/>
            </a:pPr>
            <a:endParaRPr lang="en-US"/>
          </a:p>
        </p:txBody>
      </p:sp>
      <p:sp>
        <p:nvSpPr>
          <p:cNvPr id="28681" name="Rectangle 9">
            <a:extLst>
              <a:ext uri="{FF2B5EF4-FFF2-40B4-BE49-F238E27FC236}">
                <a16:creationId xmlns:a16="http://schemas.microsoft.com/office/drawing/2014/main" id="{F5C0A6EC-C6FD-80C1-5004-26878D33117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smtClean="0">
                <a:cs typeface="Arial" charset="0"/>
              </a:defRPr>
            </a:lvl1pPr>
          </a:lstStyle>
          <a:p>
            <a:pPr>
              <a:defRPr/>
            </a:pPr>
            <a:endParaRPr lang="en-US"/>
          </a:p>
        </p:txBody>
      </p:sp>
      <p:sp>
        <p:nvSpPr>
          <p:cNvPr id="28682" name="Rectangle 10">
            <a:extLst>
              <a:ext uri="{FF2B5EF4-FFF2-40B4-BE49-F238E27FC236}">
                <a16:creationId xmlns:a16="http://schemas.microsoft.com/office/drawing/2014/main" id="{53C477AF-6CBE-4268-5B1B-D05ED59980E0}"/>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B220434-8549-4C1B-89A2-71EFC0F2949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cs typeface="Arial" charset="0"/>
        </a:defRPr>
      </a:lvl2pPr>
      <a:lvl3pPr algn="l" rtl="0" eaLnBrk="0" fontAlgn="base" hangingPunct="0">
        <a:spcBef>
          <a:spcPct val="0"/>
        </a:spcBef>
        <a:spcAft>
          <a:spcPct val="0"/>
        </a:spcAft>
        <a:defRPr sz="3600">
          <a:solidFill>
            <a:schemeClr val="tx2"/>
          </a:solidFill>
          <a:latin typeface="Arial" charset="0"/>
          <a:cs typeface="Arial" charset="0"/>
        </a:defRPr>
      </a:lvl3pPr>
      <a:lvl4pPr algn="l" rtl="0" eaLnBrk="0" fontAlgn="base" hangingPunct="0">
        <a:spcBef>
          <a:spcPct val="0"/>
        </a:spcBef>
        <a:spcAft>
          <a:spcPct val="0"/>
        </a:spcAft>
        <a:defRPr sz="3600">
          <a:solidFill>
            <a:schemeClr val="tx2"/>
          </a:solidFill>
          <a:latin typeface="Arial" charset="0"/>
          <a:cs typeface="Arial" charset="0"/>
        </a:defRPr>
      </a:lvl4pPr>
      <a:lvl5pPr algn="l" rtl="0" eaLnBrk="0" fontAlgn="base" hangingPunct="0">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a:solidFill>
            <a:schemeClr val="tx1"/>
          </a:solidFill>
          <a:latin typeface="+mn-lt"/>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jsu.edu/senat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A2D79B5-AD94-ADFB-21B6-C0494D300962}"/>
              </a:ext>
            </a:extLst>
          </p:cNvPr>
          <p:cNvSpPr>
            <a:spLocks noGrp="1" noChangeArrowheads="1"/>
          </p:cNvSpPr>
          <p:nvPr>
            <p:ph type="ctrTitle"/>
          </p:nvPr>
        </p:nvSpPr>
        <p:spPr/>
        <p:txBody>
          <a:bodyPr/>
          <a:lstStyle/>
          <a:p>
            <a:pPr eaLnBrk="1" hangingPunct="1"/>
            <a:r>
              <a:rPr lang="en-US" altLang="en-US"/>
              <a:t>Getting to Know Your Academic Senate</a:t>
            </a:r>
          </a:p>
        </p:txBody>
      </p:sp>
      <p:sp>
        <p:nvSpPr>
          <p:cNvPr id="3075" name="Rectangle 3">
            <a:extLst>
              <a:ext uri="{FF2B5EF4-FFF2-40B4-BE49-F238E27FC236}">
                <a16:creationId xmlns:a16="http://schemas.microsoft.com/office/drawing/2014/main" id="{B042D018-5186-B3AA-3113-3D17B8E373C7}"/>
              </a:ext>
            </a:extLst>
          </p:cNvPr>
          <p:cNvSpPr>
            <a:spLocks noGrp="1" noChangeArrowheads="1"/>
          </p:cNvSpPr>
          <p:nvPr>
            <p:ph type="subTitle" idx="1"/>
          </p:nvPr>
        </p:nvSpPr>
        <p:spPr>
          <a:xfrm>
            <a:off x="1443038" y="3427413"/>
            <a:ext cx="7239000" cy="915987"/>
          </a:xfrm>
        </p:spPr>
        <p:txBody>
          <a:bodyPr/>
          <a:lstStyle/>
          <a:p>
            <a:pPr eaLnBrk="1" hangingPunct="1">
              <a:lnSpc>
                <a:spcPct val="90000"/>
              </a:lnSpc>
            </a:pPr>
            <a:r>
              <a:rPr lang="en-US" altLang="en-US"/>
              <a:t>A Guide for Faculty, Staff, and Students of SJSU </a:t>
            </a:r>
          </a:p>
        </p:txBody>
      </p:sp>
      <p:sp>
        <p:nvSpPr>
          <p:cNvPr id="3076" name="Text Box 4">
            <a:extLst>
              <a:ext uri="{FF2B5EF4-FFF2-40B4-BE49-F238E27FC236}">
                <a16:creationId xmlns:a16="http://schemas.microsoft.com/office/drawing/2014/main" id="{8EC8B823-453A-F911-0750-DA98C950E4CA}"/>
              </a:ext>
            </a:extLst>
          </p:cNvPr>
          <p:cNvSpPr txBox="1">
            <a:spLocks noChangeArrowheads="1"/>
          </p:cNvSpPr>
          <p:nvPr/>
        </p:nvSpPr>
        <p:spPr bwMode="auto">
          <a:xfrm>
            <a:off x="4114800" y="5105400"/>
            <a:ext cx="42672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90000"/>
              </a:lnSpc>
              <a:spcBef>
                <a:spcPct val="20000"/>
              </a:spcBef>
              <a:buClr>
                <a:schemeClr val="tx2"/>
              </a:buClr>
              <a:buSzPct val="70000"/>
              <a:buFont typeface="Wingdings" panose="05000000000000000000" pitchFamily="2" charset="2"/>
              <a:buNone/>
            </a:pPr>
            <a:r>
              <a:rPr lang="en-US" altLang="en-US" b="1">
                <a:solidFill>
                  <a:schemeClr val="accent1"/>
                </a:solidFill>
              </a:rPr>
              <a:t>Why you need to know about </a:t>
            </a:r>
            <a:br>
              <a:rPr lang="en-US" altLang="en-US" b="1">
                <a:solidFill>
                  <a:schemeClr val="accent1"/>
                </a:solidFill>
              </a:rPr>
            </a:br>
            <a:r>
              <a:rPr lang="en-US" altLang="en-US" b="1">
                <a:solidFill>
                  <a:schemeClr val="accent1"/>
                </a:solidFill>
              </a:rPr>
              <a:t>the SJSU Academic Senate</a:t>
            </a:r>
          </a:p>
          <a:p>
            <a:pPr eaLnBrk="1" hangingPunct="1">
              <a:spcBef>
                <a:spcPct val="50000"/>
              </a:spcBef>
            </a:pPr>
            <a:endParaRPr lang="en-US" altLang="en-US" b="1">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EA6140F-03E9-B9FD-176C-DB3D03969B31}"/>
              </a:ext>
            </a:extLst>
          </p:cNvPr>
          <p:cNvSpPr>
            <a:spLocks noGrp="1" noChangeArrowheads="1"/>
          </p:cNvSpPr>
          <p:nvPr>
            <p:ph type="title"/>
          </p:nvPr>
        </p:nvSpPr>
        <p:spPr/>
        <p:txBody>
          <a:bodyPr/>
          <a:lstStyle/>
          <a:p>
            <a:pPr eaLnBrk="1" hangingPunct="1"/>
            <a:r>
              <a:rPr lang="en-US" altLang="en-US" sz="3200"/>
              <a:t>Other activities with which the Senate is Involved</a:t>
            </a:r>
          </a:p>
        </p:txBody>
      </p:sp>
      <p:sp>
        <p:nvSpPr>
          <p:cNvPr id="12291" name="Rectangle 3">
            <a:extLst>
              <a:ext uri="{FF2B5EF4-FFF2-40B4-BE49-F238E27FC236}">
                <a16:creationId xmlns:a16="http://schemas.microsoft.com/office/drawing/2014/main" id="{8268F2C5-FC8A-896B-B61B-63AE92454E36}"/>
              </a:ext>
            </a:extLst>
          </p:cNvPr>
          <p:cNvSpPr>
            <a:spLocks noGrp="1" noChangeArrowheads="1"/>
          </p:cNvSpPr>
          <p:nvPr>
            <p:ph type="body" idx="1"/>
          </p:nvPr>
        </p:nvSpPr>
        <p:spPr>
          <a:xfrm>
            <a:off x="1143000" y="1827213"/>
            <a:ext cx="7540625" cy="4344987"/>
          </a:xfrm>
        </p:spPr>
        <p:txBody>
          <a:bodyPr/>
          <a:lstStyle/>
          <a:p>
            <a:pPr eaLnBrk="1" hangingPunct="1">
              <a:lnSpc>
                <a:spcPct val="90000"/>
              </a:lnSpc>
            </a:pPr>
            <a:r>
              <a:rPr lang="en-US" altLang="en-US" sz="2100"/>
              <a:t>Sense-of-the-Senate resolutions where appropriate, for example:</a:t>
            </a:r>
          </a:p>
          <a:p>
            <a:pPr lvl="1" eaLnBrk="1" hangingPunct="1">
              <a:lnSpc>
                <a:spcPct val="90000"/>
              </a:lnSpc>
            </a:pPr>
            <a:r>
              <a:rPr lang="en-US" altLang="en-US" sz="1900"/>
              <a:t>Input to CSU trustees</a:t>
            </a:r>
          </a:p>
          <a:p>
            <a:pPr lvl="1" eaLnBrk="1" hangingPunct="1">
              <a:lnSpc>
                <a:spcPct val="90000"/>
              </a:lnSpc>
            </a:pPr>
            <a:r>
              <a:rPr lang="en-US" altLang="en-US" sz="1900"/>
              <a:t>Budget priorities for the campus</a:t>
            </a:r>
          </a:p>
          <a:p>
            <a:pPr lvl="1" eaLnBrk="1" hangingPunct="1">
              <a:lnSpc>
                <a:spcPct val="90000"/>
              </a:lnSpc>
            </a:pPr>
            <a:r>
              <a:rPr lang="en-US" altLang="en-US" sz="1900"/>
              <a:t>Athletics</a:t>
            </a:r>
          </a:p>
          <a:p>
            <a:pPr lvl="1" eaLnBrk="1" hangingPunct="1">
              <a:lnSpc>
                <a:spcPct val="90000"/>
              </a:lnSpc>
            </a:pPr>
            <a:r>
              <a:rPr lang="en-US" altLang="en-US" sz="1900"/>
              <a:t>Workload</a:t>
            </a:r>
          </a:p>
          <a:p>
            <a:pPr eaLnBrk="1" hangingPunct="1">
              <a:lnSpc>
                <a:spcPct val="90000"/>
              </a:lnSpc>
            </a:pPr>
            <a:r>
              <a:rPr lang="en-US" altLang="en-US" sz="2100"/>
              <a:t>Making recommendations to the President on lottery proposals and budget priority funding proposals.</a:t>
            </a:r>
          </a:p>
          <a:p>
            <a:pPr eaLnBrk="1" hangingPunct="1">
              <a:lnSpc>
                <a:spcPct val="90000"/>
              </a:lnSpc>
            </a:pPr>
            <a:r>
              <a:rPr lang="en-US" altLang="en-US" sz="2100"/>
              <a:t>Committees involved with a variety of activities from program approval, violations of academic freedom, student rights, student success, parking and transit and SOTEs.</a:t>
            </a:r>
          </a:p>
          <a:p>
            <a:pPr lvl="1" eaLnBrk="1" hangingPunct="1">
              <a:lnSpc>
                <a:spcPct val="90000"/>
              </a:lnSpc>
            </a:pPr>
            <a:endParaRPr lang="en-US" altLang="en-US" sz="1900"/>
          </a:p>
          <a:p>
            <a:pPr lvl="1" eaLnBrk="1" hangingPunct="1">
              <a:lnSpc>
                <a:spcPct val="90000"/>
              </a:lnSpc>
            </a:pPr>
            <a:endParaRPr lang="en-US" altLang="en-US" sz="19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38DA10D-AD45-BE2F-F29D-4D1B47945323}"/>
              </a:ext>
            </a:extLst>
          </p:cNvPr>
          <p:cNvSpPr>
            <a:spLocks noGrp="1" noChangeArrowheads="1"/>
          </p:cNvSpPr>
          <p:nvPr>
            <p:ph type="title"/>
          </p:nvPr>
        </p:nvSpPr>
        <p:spPr/>
        <p:txBody>
          <a:bodyPr/>
          <a:lstStyle/>
          <a:p>
            <a:pPr eaLnBrk="1" hangingPunct="1"/>
            <a:r>
              <a:rPr lang="en-US" altLang="en-US" sz="3200"/>
              <a:t>How Can I Know What the Senate is Working On?</a:t>
            </a:r>
          </a:p>
        </p:txBody>
      </p:sp>
      <p:sp>
        <p:nvSpPr>
          <p:cNvPr id="13315" name="Rectangle 3">
            <a:extLst>
              <a:ext uri="{FF2B5EF4-FFF2-40B4-BE49-F238E27FC236}">
                <a16:creationId xmlns:a16="http://schemas.microsoft.com/office/drawing/2014/main" id="{B494FC7E-365B-0956-4C4A-D2E6151C84A1}"/>
              </a:ext>
            </a:extLst>
          </p:cNvPr>
          <p:cNvSpPr>
            <a:spLocks noGrp="1" noChangeArrowheads="1"/>
          </p:cNvSpPr>
          <p:nvPr>
            <p:ph type="body" idx="1"/>
          </p:nvPr>
        </p:nvSpPr>
        <p:spPr/>
        <p:txBody>
          <a:bodyPr/>
          <a:lstStyle/>
          <a:p>
            <a:pPr eaLnBrk="1" hangingPunct="1">
              <a:lnSpc>
                <a:spcPct val="90000"/>
              </a:lnSpc>
            </a:pPr>
            <a:r>
              <a:rPr lang="en-US" altLang="en-US" dirty="0"/>
              <a:t>Talk to your Senator</a:t>
            </a:r>
          </a:p>
          <a:p>
            <a:pPr eaLnBrk="1" hangingPunct="1">
              <a:lnSpc>
                <a:spcPct val="90000"/>
              </a:lnSpc>
            </a:pPr>
            <a:r>
              <a:rPr lang="en-US" altLang="en-US" dirty="0"/>
              <a:t>Come to a Senate meeting as a visitor</a:t>
            </a:r>
          </a:p>
          <a:p>
            <a:pPr eaLnBrk="1" hangingPunct="1">
              <a:lnSpc>
                <a:spcPct val="90000"/>
              </a:lnSpc>
            </a:pPr>
            <a:r>
              <a:rPr lang="en-US" altLang="en-US" dirty="0"/>
              <a:t>Visit the Senate webpage regularly</a:t>
            </a:r>
          </a:p>
          <a:p>
            <a:pPr eaLnBrk="1" hangingPunct="1">
              <a:lnSpc>
                <a:spcPct val="90000"/>
              </a:lnSpc>
            </a:pPr>
            <a:r>
              <a:rPr lang="en-US" altLang="en-US" dirty="0"/>
              <a:t>Participate in one of the Senate’s committees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61D48CA-F70B-F871-245E-3BE12926D44A}"/>
              </a:ext>
            </a:extLst>
          </p:cNvPr>
          <p:cNvSpPr>
            <a:spLocks noGrp="1" noChangeArrowheads="1"/>
          </p:cNvSpPr>
          <p:nvPr>
            <p:ph type="title"/>
          </p:nvPr>
        </p:nvSpPr>
        <p:spPr/>
        <p:txBody>
          <a:bodyPr/>
          <a:lstStyle/>
          <a:p>
            <a:pPr eaLnBrk="1" hangingPunct="1"/>
            <a:r>
              <a:rPr lang="en-US" altLang="en-US" sz="3200"/>
              <a:t>Who may participate in Senate activities? </a:t>
            </a:r>
          </a:p>
        </p:txBody>
      </p:sp>
      <p:sp>
        <p:nvSpPr>
          <p:cNvPr id="14339" name="Rectangle 3">
            <a:extLst>
              <a:ext uri="{FF2B5EF4-FFF2-40B4-BE49-F238E27FC236}">
                <a16:creationId xmlns:a16="http://schemas.microsoft.com/office/drawing/2014/main" id="{E09DB58A-0D44-3430-010D-E5F250DBD134}"/>
              </a:ext>
            </a:extLst>
          </p:cNvPr>
          <p:cNvSpPr>
            <a:spLocks noGrp="1" noChangeArrowheads="1"/>
          </p:cNvSpPr>
          <p:nvPr>
            <p:ph type="body" idx="1"/>
          </p:nvPr>
        </p:nvSpPr>
        <p:spPr/>
        <p:txBody>
          <a:bodyPr/>
          <a:lstStyle/>
          <a:p>
            <a:pPr eaLnBrk="1" hangingPunct="1">
              <a:lnSpc>
                <a:spcPct val="80000"/>
              </a:lnSpc>
            </a:pPr>
            <a:r>
              <a:rPr lang="en-US" altLang="en-US" sz="2500"/>
              <a:t>Senate:</a:t>
            </a:r>
          </a:p>
          <a:p>
            <a:pPr lvl="1" eaLnBrk="1" hangingPunct="1">
              <a:lnSpc>
                <a:spcPct val="80000"/>
              </a:lnSpc>
            </a:pPr>
            <a:r>
              <a:rPr lang="en-US" altLang="en-US" sz="2100"/>
              <a:t>Tenured, probationary and temporary faculty (Unit 3)</a:t>
            </a:r>
          </a:p>
          <a:p>
            <a:pPr lvl="1" eaLnBrk="1" hangingPunct="1">
              <a:lnSpc>
                <a:spcPct val="80000"/>
              </a:lnSpc>
            </a:pPr>
            <a:r>
              <a:rPr lang="en-US" altLang="en-US" sz="2100"/>
              <a:t>Students selected by Associated Students</a:t>
            </a:r>
          </a:p>
          <a:p>
            <a:pPr eaLnBrk="1" hangingPunct="1">
              <a:lnSpc>
                <a:spcPct val="80000"/>
              </a:lnSpc>
            </a:pPr>
            <a:r>
              <a:rPr lang="en-US" altLang="en-US" sz="2500"/>
              <a:t>Policy &amp; Operating Committees</a:t>
            </a:r>
          </a:p>
          <a:p>
            <a:pPr lvl="1" eaLnBrk="1" hangingPunct="1">
              <a:lnSpc>
                <a:spcPct val="80000"/>
              </a:lnSpc>
            </a:pPr>
            <a:r>
              <a:rPr lang="en-US" altLang="en-US" sz="2100"/>
              <a:t>Seats are generally specified per by-laws as for faculty (usually one person from each college), students and administrators.</a:t>
            </a:r>
          </a:p>
          <a:p>
            <a:pPr lvl="1" eaLnBrk="1" hangingPunct="1">
              <a:lnSpc>
                <a:spcPct val="80000"/>
              </a:lnSpc>
            </a:pPr>
            <a:r>
              <a:rPr lang="en-US" altLang="en-US" sz="2100"/>
              <a:t>See the Senate Handbook (online) or ask the Committee on Committee’s rep for your college or unit</a:t>
            </a:r>
          </a:p>
          <a:p>
            <a:pPr eaLnBrk="1" hangingPunct="1">
              <a:lnSpc>
                <a:spcPct val="80000"/>
              </a:lnSpc>
            </a:pPr>
            <a:r>
              <a:rPr lang="en-US" altLang="en-US" sz="2500"/>
              <a:t>Special Agencies and Boards</a:t>
            </a:r>
          </a:p>
          <a:p>
            <a:pPr lvl="1" eaLnBrk="1" hangingPunct="1">
              <a:lnSpc>
                <a:spcPct val="80000"/>
              </a:lnSpc>
            </a:pPr>
            <a:r>
              <a:rPr lang="en-US" altLang="en-US" sz="2100"/>
              <a:t>Varies – check the Senate bylaws and manual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6A29EED-07A4-57DF-CC52-0522588A884A}"/>
              </a:ext>
            </a:extLst>
          </p:cNvPr>
          <p:cNvSpPr>
            <a:spLocks noGrp="1" noChangeArrowheads="1"/>
          </p:cNvSpPr>
          <p:nvPr>
            <p:ph type="title"/>
          </p:nvPr>
        </p:nvSpPr>
        <p:spPr/>
        <p:txBody>
          <a:bodyPr/>
          <a:lstStyle/>
          <a:p>
            <a:pPr eaLnBrk="1" hangingPunct="1"/>
            <a:r>
              <a:rPr lang="en-US" altLang="en-US" sz="3200"/>
              <a:t>Top 10 Reasons to Get Involved in the Work of the Academic Senate </a:t>
            </a:r>
          </a:p>
        </p:txBody>
      </p:sp>
      <p:sp>
        <p:nvSpPr>
          <p:cNvPr id="15363" name="Rectangle 3">
            <a:extLst>
              <a:ext uri="{FF2B5EF4-FFF2-40B4-BE49-F238E27FC236}">
                <a16:creationId xmlns:a16="http://schemas.microsoft.com/office/drawing/2014/main" id="{B70FE976-1381-2ECA-B825-D5A0D02F39F8}"/>
              </a:ext>
            </a:extLst>
          </p:cNvPr>
          <p:cNvSpPr>
            <a:spLocks noGrp="1" noChangeArrowheads="1"/>
          </p:cNvSpPr>
          <p:nvPr>
            <p:ph type="body" idx="1"/>
          </p:nvPr>
        </p:nvSpPr>
        <p:spPr/>
        <p:txBody>
          <a:bodyPr/>
          <a:lstStyle/>
          <a:p>
            <a:pPr marL="552450" indent="-552450" eaLnBrk="1" hangingPunct="1">
              <a:lnSpc>
                <a:spcPct val="90000"/>
              </a:lnSpc>
              <a:buFont typeface="Wingdings" panose="05000000000000000000" pitchFamily="2" charset="2"/>
              <a:buNone/>
            </a:pPr>
            <a:r>
              <a:rPr lang="en-US" altLang="en-US" sz="2400"/>
              <a:t>10. It looks good in your RTP or personnel file.</a:t>
            </a:r>
          </a:p>
          <a:p>
            <a:pPr marL="552450" indent="-552450" eaLnBrk="1" hangingPunct="1">
              <a:lnSpc>
                <a:spcPct val="90000"/>
              </a:lnSpc>
              <a:buFont typeface="Wingdings" panose="05000000000000000000" pitchFamily="2" charset="2"/>
              <a:buNone/>
            </a:pPr>
            <a:r>
              <a:rPr lang="en-US" altLang="en-US" sz="2400"/>
              <a:t>9. You’ll meet people from other colleges or units.</a:t>
            </a:r>
          </a:p>
          <a:p>
            <a:pPr marL="552450" indent="-552450" eaLnBrk="1" hangingPunct="1">
              <a:lnSpc>
                <a:spcPct val="90000"/>
              </a:lnSpc>
              <a:buFont typeface="Wingdings" panose="05000000000000000000" pitchFamily="2" charset="2"/>
              <a:buNone/>
            </a:pPr>
            <a:r>
              <a:rPr lang="en-US" altLang="en-US" sz="2400"/>
              <a:t>8. You’ll have something to do during any free time you might currently have.</a:t>
            </a:r>
          </a:p>
          <a:p>
            <a:pPr marL="552450" indent="-552450" eaLnBrk="1" hangingPunct="1">
              <a:lnSpc>
                <a:spcPct val="90000"/>
              </a:lnSpc>
              <a:buFont typeface="Wingdings" panose="05000000000000000000" pitchFamily="2" charset="2"/>
              <a:buNone/>
            </a:pPr>
            <a:r>
              <a:rPr lang="en-US" altLang="en-US" sz="2400"/>
              <a:t>7. You’ll be using Robert’s Rules of Order.</a:t>
            </a:r>
          </a:p>
          <a:p>
            <a:pPr marL="552450" indent="-552450" eaLnBrk="1" hangingPunct="1">
              <a:lnSpc>
                <a:spcPct val="90000"/>
              </a:lnSpc>
              <a:buFont typeface="Wingdings" panose="05000000000000000000" pitchFamily="2" charset="2"/>
              <a:buNone/>
            </a:pPr>
            <a:r>
              <a:rPr lang="en-US" altLang="en-US" sz="2400"/>
              <a:t>6. If you ever plan to become a Department Chair, Dean, AVP, Director, Provost or President, you’ll need to know about all of the types of work that goes through the Senate – being involved is the best way to learn.</a:t>
            </a:r>
          </a:p>
          <a:p>
            <a:pPr marL="552450" indent="-552450" eaLnBrk="1" hangingPunct="1">
              <a:lnSpc>
                <a:spcPct val="90000"/>
              </a:lnSpc>
              <a:buFont typeface="Wingdings" panose="05000000000000000000" pitchFamily="2" charset="2"/>
              <a:buNone/>
            </a:pPr>
            <a:endParaRPr lang="en-US"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821DF02-7660-7F37-5316-09C746D673B8}"/>
              </a:ext>
            </a:extLst>
          </p:cNvPr>
          <p:cNvSpPr>
            <a:spLocks noGrp="1" noChangeArrowheads="1"/>
          </p:cNvSpPr>
          <p:nvPr>
            <p:ph type="title"/>
          </p:nvPr>
        </p:nvSpPr>
        <p:spPr/>
        <p:txBody>
          <a:bodyPr/>
          <a:lstStyle/>
          <a:p>
            <a:pPr eaLnBrk="1" hangingPunct="1"/>
            <a:r>
              <a:rPr lang="en-US" altLang="en-US" sz="3200"/>
              <a:t>Top 10 Reasons to Get Involved in the Work of the Academic Senate – cont’d</a:t>
            </a:r>
          </a:p>
        </p:txBody>
      </p:sp>
      <p:sp>
        <p:nvSpPr>
          <p:cNvPr id="16387" name="Rectangle 3">
            <a:extLst>
              <a:ext uri="{FF2B5EF4-FFF2-40B4-BE49-F238E27FC236}">
                <a16:creationId xmlns:a16="http://schemas.microsoft.com/office/drawing/2014/main" id="{B4807B3C-6F80-B177-89ED-36F8D71C4507}"/>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500"/>
              <a:t>5. Your colleagues will be appreciative.</a:t>
            </a:r>
          </a:p>
          <a:p>
            <a:pPr eaLnBrk="1" hangingPunct="1">
              <a:lnSpc>
                <a:spcPct val="90000"/>
              </a:lnSpc>
              <a:buFont typeface="Wingdings" panose="05000000000000000000" pitchFamily="2" charset="2"/>
              <a:buNone/>
            </a:pPr>
            <a:r>
              <a:rPr lang="en-US" altLang="en-US" sz="2500"/>
              <a:t>4. You’ll get a chance to write policies for the university after engaging in research and discussion/debate on the content.</a:t>
            </a:r>
          </a:p>
          <a:p>
            <a:pPr eaLnBrk="1" hangingPunct="1">
              <a:lnSpc>
                <a:spcPct val="90000"/>
              </a:lnSpc>
              <a:buFont typeface="Wingdings" panose="05000000000000000000" pitchFamily="2" charset="2"/>
              <a:buNone/>
            </a:pPr>
            <a:r>
              <a:rPr lang="en-US" altLang="en-US" sz="2500"/>
              <a:t>3. You’ll learn about university operations and policies you never knew existed (and be glad that you found out).</a:t>
            </a:r>
          </a:p>
          <a:p>
            <a:pPr eaLnBrk="1" hangingPunct="1">
              <a:lnSpc>
                <a:spcPct val="90000"/>
              </a:lnSpc>
              <a:buFont typeface="Wingdings" panose="05000000000000000000" pitchFamily="2" charset="2"/>
              <a:buNone/>
            </a:pPr>
            <a:r>
              <a:rPr lang="en-US" altLang="en-US" sz="2500"/>
              <a:t>2. You’ll have an opportunity to make SJSU even better than it is.</a:t>
            </a:r>
          </a:p>
          <a:p>
            <a:pPr eaLnBrk="1" hangingPunct="1">
              <a:lnSpc>
                <a:spcPct val="90000"/>
              </a:lnSpc>
              <a:buFont typeface="Wingdings" panose="05000000000000000000" pitchFamily="2" charset="2"/>
              <a:buNone/>
            </a:pPr>
            <a:r>
              <a:rPr lang="en-US" altLang="en-US" sz="2500"/>
              <a:t>1. You’ll have fun!</a:t>
            </a:r>
          </a:p>
          <a:p>
            <a:pPr eaLnBrk="1" hangingPunct="1">
              <a:lnSpc>
                <a:spcPct val="90000"/>
              </a:lnSpc>
              <a:buFont typeface="Wingdings" panose="05000000000000000000" pitchFamily="2" charset="2"/>
              <a:buNone/>
            </a:pPr>
            <a:endParaRPr lang="en-US" altLang="en-US" sz="25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727540B-1294-BB6F-BB9E-B94FE0AA5460}"/>
              </a:ext>
            </a:extLst>
          </p:cNvPr>
          <p:cNvSpPr>
            <a:spLocks noGrp="1" noChangeArrowheads="1"/>
          </p:cNvSpPr>
          <p:nvPr>
            <p:ph type="title"/>
          </p:nvPr>
        </p:nvSpPr>
        <p:spPr/>
        <p:txBody>
          <a:bodyPr/>
          <a:lstStyle/>
          <a:p>
            <a:pPr eaLnBrk="1" hangingPunct="1"/>
            <a:r>
              <a:rPr lang="en-US" altLang="en-US"/>
              <a:t>For more information …</a:t>
            </a:r>
          </a:p>
        </p:txBody>
      </p:sp>
      <p:sp>
        <p:nvSpPr>
          <p:cNvPr id="17411" name="Rectangle 3">
            <a:extLst>
              <a:ext uri="{FF2B5EF4-FFF2-40B4-BE49-F238E27FC236}">
                <a16:creationId xmlns:a16="http://schemas.microsoft.com/office/drawing/2014/main" id="{0D0B10A6-DD3D-2D2E-31DB-208634DFD7E4}"/>
              </a:ext>
            </a:extLst>
          </p:cNvPr>
          <p:cNvSpPr>
            <a:spLocks noGrp="1" noChangeArrowheads="1"/>
          </p:cNvSpPr>
          <p:nvPr>
            <p:ph type="body" idx="1"/>
          </p:nvPr>
        </p:nvSpPr>
        <p:spPr/>
        <p:txBody>
          <a:bodyPr/>
          <a:lstStyle/>
          <a:p>
            <a:pPr eaLnBrk="1" hangingPunct="1"/>
            <a:r>
              <a:rPr lang="en-US" altLang="en-US"/>
              <a:t>Visit the Senate website at:</a:t>
            </a:r>
          </a:p>
          <a:p>
            <a:pPr eaLnBrk="1" hangingPunct="1"/>
            <a:endParaRPr lang="en-US" altLang="en-US"/>
          </a:p>
          <a:p>
            <a:pPr eaLnBrk="1" hangingPunct="1">
              <a:buFont typeface="Wingdings" panose="05000000000000000000" pitchFamily="2" charset="2"/>
              <a:buNone/>
            </a:pPr>
            <a:r>
              <a:rPr lang="en-US" altLang="en-US"/>
              <a:t> </a:t>
            </a:r>
            <a:r>
              <a:rPr lang="en-US" altLang="en-US">
                <a:hlinkClick r:id="rId2"/>
              </a:rPr>
              <a:t>http://www.sjsu.edu/senate</a:t>
            </a: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t>Be sure to bookmark 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326C761-7C58-2864-2A39-44D792F30FA1}"/>
              </a:ext>
            </a:extLst>
          </p:cNvPr>
          <p:cNvSpPr>
            <a:spLocks noGrp="1" noChangeArrowheads="1"/>
          </p:cNvSpPr>
          <p:nvPr>
            <p:ph type="title"/>
          </p:nvPr>
        </p:nvSpPr>
        <p:spPr/>
        <p:txBody>
          <a:bodyPr/>
          <a:lstStyle/>
          <a:p>
            <a:pPr eaLnBrk="1" hangingPunct="1"/>
            <a:r>
              <a:rPr lang="en-US" altLang="en-US" b="1"/>
              <a:t>What is the SJSU Academic Senate?</a:t>
            </a:r>
          </a:p>
        </p:txBody>
      </p:sp>
      <p:sp>
        <p:nvSpPr>
          <p:cNvPr id="4099" name="Rectangle 3">
            <a:extLst>
              <a:ext uri="{FF2B5EF4-FFF2-40B4-BE49-F238E27FC236}">
                <a16:creationId xmlns:a16="http://schemas.microsoft.com/office/drawing/2014/main" id="{2BBF5B69-AD4A-9B80-A97E-28B54E8E3819}"/>
              </a:ext>
            </a:extLst>
          </p:cNvPr>
          <p:cNvSpPr>
            <a:spLocks noGrp="1" noChangeArrowheads="1"/>
          </p:cNvSpPr>
          <p:nvPr>
            <p:ph type="body" idx="1"/>
          </p:nvPr>
        </p:nvSpPr>
        <p:spPr/>
        <p:txBody>
          <a:bodyPr/>
          <a:lstStyle/>
          <a:p>
            <a:pPr eaLnBrk="1" hangingPunct="1"/>
            <a:r>
              <a:rPr lang="en-US" altLang="en-US" sz="1400" dirty="0"/>
              <a:t>President </a:t>
            </a:r>
            <a:r>
              <a:rPr lang="en-US" altLang="en-US" sz="1400" dirty="0" err="1"/>
              <a:t>Wahlquist</a:t>
            </a:r>
            <a:r>
              <a:rPr lang="en-US" altLang="en-US" sz="1400" dirty="0"/>
              <a:t> approved creation of the Faculty Council in 1952.  The Faculty Council initially consisted of 18 members (15 faculty and 3 staff)</a:t>
            </a:r>
          </a:p>
          <a:p>
            <a:pPr eaLnBrk="1" hangingPunct="1"/>
            <a:endParaRPr lang="en-US" altLang="en-US" sz="1400" dirty="0"/>
          </a:p>
          <a:p>
            <a:pPr eaLnBrk="1" hangingPunct="1"/>
            <a:r>
              <a:rPr lang="en-US" altLang="en-US" sz="1400" dirty="0"/>
              <a:t>In 1963, the Faculty Council became the Academic Council.  The Academic Council was authorized to make policy recommendations to the President, and was considered the official representative body of the faculty.  In the 1960’s students were added to the Academic Council.</a:t>
            </a:r>
          </a:p>
          <a:p>
            <a:pPr eaLnBrk="1" hangingPunct="1"/>
            <a:endParaRPr lang="en-US" altLang="en-US" sz="1400" dirty="0"/>
          </a:p>
          <a:p>
            <a:pPr eaLnBrk="1" hangingPunct="1"/>
            <a:r>
              <a:rPr lang="en-US" altLang="en-US" sz="1400" dirty="0"/>
              <a:t>In 1974, the Academic Council became the principal agency for formulation of policy for the University and was renamed the Academic Senate.  There were 6 students , 24 faculty, and 7 administrators on the Academic Senate (37 total)</a:t>
            </a:r>
          </a:p>
          <a:p>
            <a:pPr eaLnBrk="1" hangingPunct="1"/>
            <a:endParaRPr lang="en-US" altLang="en-US" sz="1400" dirty="0"/>
          </a:p>
          <a:p>
            <a:pPr eaLnBrk="1" hangingPunct="1"/>
            <a:r>
              <a:rPr lang="en-US" altLang="en-US" sz="1400" dirty="0"/>
              <a:t>Today there were 56 members of the Academic Senate (9 administrators, 7 students, 1 alumni rep, 1 emeritus faculty, 35 faculty and 3 honorary senator).</a:t>
            </a:r>
          </a:p>
          <a:p>
            <a:pPr eaLnBrk="1" hangingPunct="1">
              <a:buFont typeface="Wingdings" panose="05000000000000000000" pitchFamily="2" charset="2"/>
              <a:buNone/>
            </a:pPr>
            <a:endParaRPr lang="en-US" altLang="en-US" sz="1400" dirty="0"/>
          </a:p>
          <a:p>
            <a:pPr eaLnBrk="1" hangingPunct="1">
              <a:buFont typeface="Wingdings" panose="05000000000000000000" pitchFamily="2" charset="2"/>
              <a:buNone/>
            </a:pPr>
            <a:endParaRPr lang="en-US" altLang="en-US" sz="1400" dirty="0"/>
          </a:p>
          <a:p>
            <a:pPr eaLnBrk="1" hangingPunct="1"/>
            <a:endParaRPr lang="en-US" altLang="en-US" sz="1200" dirty="0"/>
          </a:p>
          <a:p>
            <a:pPr eaLnBrk="1" hangingPunct="1"/>
            <a:endParaRPr lang="en-US" alt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15034D4-E29B-A994-9447-3E223C0D9074}"/>
              </a:ext>
            </a:extLst>
          </p:cNvPr>
          <p:cNvSpPr>
            <a:spLocks noGrp="1" noChangeArrowheads="1"/>
          </p:cNvSpPr>
          <p:nvPr>
            <p:ph type="title"/>
          </p:nvPr>
        </p:nvSpPr>
        <p:spPr/>
        <p:txBody>
          <a:bodyPr/>
          <a:lstStyle/>
          <a:p>
            <a:pPr eaLnBrk="1" hangingPunct="1"/>
            <a:r>
              <a:rPr lang="en-US" altLang="en-US"/>
              <a:t>Who are the Senators</a:t>
            </a:r>
          </a:p>
        </p:txBody>
      </p:sp>
      <p:sp>
        <p:nvSpPr>
          <p:cNvPr id="5123" name="Rectangle 3">
            <a:extLst>
              <a:ext uri="{FF2B5EF4-FFF2-40B4-BE49-F238E27FC236}">
                <a16:creationId xmlns:a16="http://schemas.microsoft.com/office/drawing/2014/main" id="{8498ED58-561A-1F4C-3297-802920BB9B83}"/>
              </a:ext>
            </a:extLst>
          </p:cNvPr>
          <p:cNvSpPr>
            <a:spLocks noGrp="1" noChangeArrowheads="1"/>
          </p:cNvSpPr>
          <p:nvPr>
            <p:ph type="body" idx="1"/>
          </p:nvPr>
        </p:nvSpPr>
        <p:spPr/>
        <p:txBody>
          <a:bodyPr/>
          <a:lstStyle/>
          <a:p>
            <a:pPr eaLnBrk="1" hangingPunct="1">
              <a:lnSpc>
                <a:spcPct val="80000"/>
              </a:lnSpc>
            </a:pPr>
            <a:r>
              <a:rPr lang="en-US" altLang="en-US" sz="1200" dirty="0"/>
              <a:t>There are 56 Senators on the Academic Senate.</a:t>
            </a:r>
          </a:p>
          <a:p>
            <a:pPr eaLnBrk="1" hangingPunct="1">
              <a:lnSpc>
                <a:spcPct val="80000"/>
              </a:lnSpc>
              <a:buFont typeface="Wingdings" panose="05000000000000000000" pitchFamily="2" charset="2"/>
              <a:buNone/>
            </a:pPr>
            <a:endParaRPr lang="en-US" altLang="en-US" sz="1200" dirty="0"/>
          </a:p>
          <a:p>
            <a:pPr eaLnBrk="1" hangingPunct="1">
              <a:lnSpc>
                <a:spcPct val="80000"/>
              </a:lnSpc>
            </a:pPr>
            <a:r>
              <a:rPr lang="en-US" altLang="en-US" sz="1200" dirty="0"/>
              <a:t>3 are Ex Officio* members including the Chair of the Senate, the Past Chair of the Senate,** and the President of Associated Students.  </a:t>
            </a:r>
          </a:p>
          <a:p>
            <a:pPr eaLnBrk="1" hangingPunct="1">
              <a:lnSpc>
                <a:spcPct val="80000"/>
              </a:lnSpc>
            </a:pPr>
            <a:endParaRPr lang="en-US" altLang="en-US" sz="1200" dirty="0"/>
          </a:p>
          <a:p>
            <a:pPr eaLnBrk="1" hangingPunct="1">
              <a:lnSpc>
                <a:spcPct val="80000"/>
              </a:lnSpc>
            </a:pPr>
            <a:r>
              <a:rPr lang="en-US" altLang="en-US" sz="1200" dirty="0"/>
              <a:t>There are 3 CSU Statewide Senators who are also Ex Officio. </a:t>
            </a:r>
          </a:p>
          <a:p>
            <a:pPr eaLnBrk="1" hangingPunct="1">
              <a:lnSpc>
                <a:spcPct val="80000"/>
              </a:lnSpc>
              <a:buFont typeface="Wingdings" panose="05000000000000000000" pitchFamily="2" charset="2"/>
              <a:buNone/>
            </a:pPr>
            <a:endParaRPr lang="en-US" altLang="en-US" sz="1200" dirty="0"/>
          </a:p>
          <a:p>
            <a:pPr eaLnBrk="1" hangingPunct="1">
              <a:lnSpc>
                <a:spcPct val="80000"/>
              </a:lnSpc>
            </a:pPr>
            <a:r>
              <a:rPr lang="en-US" altLang="en-US" sz="1200" dirty="0"/>
              <a:t>There are 9 administrative representatives:  the President, the Provost, the VP for Student Affairs, the VP for Administration &amp; Finance, the Chief Diversity Officer, and 4 Academic Deans/AVPs</a:t>
            </a:r>
          </a:p>
          <a:p>
            <a:pPr eaLnBrk="1" hangingPunct="1">
              <a:lnSpc>
                <a:spcPct val="80000"/>
              </a:lnSpc>
            </a:pPr>
            <a:endParaRPr lang="en-US" altLang="en-US" sz="1200" dirty="0"/>
          </a:p>
          <a:p>
            <a:pPr eaLnBrk="1" hangingPunct="1">
              <a:lnSpc>
                <a:spcPct val="80000"/>
              </a:lnSpc>
            </a:pPr>
            <a:r>
              <a:rPr lang="en-US" altLang="en-US" sz="1200" dirty="0"/>
              <a:t>There are 6 student Senators appointed by Associated Students. </a:t>
            </a:r>
          </a:p>
          <a:p>
            <a:pPr eaLnBrk="1" hangingPunct="1">
              <a:lnSpc>
                <a:spcPct val="80000"/>
              </a:lnSpc>
            </a:pPr>
            <a:endParaRPr lang="en-US" altLang="en-US" sz="1200" dirty="0"/>
          </a:p>
          <a:p>
            <a:pPr eaLnBrk="1" hangingPunct="1">
              <a:lnSpc>
                <a:spcPct val="80000"/>
              </a:lnSpc>
            </a:pPr>
            <a:r>
              <a:rPr lang="en-US" altLang="en-US" sz="1200" dirty="0"/>
              <a:t>There is one Alumni Senator and one Emeritus Faculty Senator. There is also currently three Honorary (non-voting) Senator.</a:t>
            </a:r>
          </a:p>
          <a:p>
            <a:pPr eaLnBrk="1" hangingPunct="1">
              <a:lnSpc>
                <a:spcPct val="80000"/>
              </a:lnSpc>
            </a:pPr>
            <a:endParaRPr lang="en-US" altLang="en-US" sz="1200" dirty="0">
              <a:highlight>
                <a:srgbClr val="FFFF00"/>
              </a:highlight>
            </a:endParaRPr>
          </a:p>
          <a:p>
            <a:pPr eaLnBrk="1" hangingPunct="1">
              <a:lnSpc>
                <a:spcPct val="80000"/>
              </a:lnSpc>
            </a:pPr>
            <a:r>
              <a:rPr lang="en-US" altLang="en-US" sz="1200" dirty="0"/>
              <a:t>There are 5 faculty members from the “General Unit” and 27 from the 8 colleges.</a:t>
            </a:r>
          </a:p>
          <a:p>
            <a:pPr eaLnBrk="1" hangingPunct="1">
              <a:lnSpc>
                <a:spcPct val="80000"/>
              </a:lnSpc>
              <a:buFont typeface="Wingdings" panose="05000000000000000000" pitchFamily="2" charset="2"/>
              <a:buNone/>
            </a:pPr>
            <a:endParaRPr lang="en-US" altLang="en-US" sz="1200" dirty="0"/>
          </a:p>
          <a:p>
            <a:pPr eaLnBrk="1" hangingPunct="1">
              <a:lnSpc>
                <a:spcPct val="80000"/>
              </a:lnSpc>
              <a:buFontTx/>
              <a:buNone/>
            </a:pPr>
            <a:r>
              <a:rPr lang="en-US" altLang="en-US" sz="1200" dirty="0"/>
              <a:t>* Ex Officio members may not chair a Senate policy or operating committee, but do vote in the Senate.</a:t>
            </a:r>
          </a:p>
          <a:p>
            <a:pPr eaLnBrk="1" hangingPunct="1">
              <a:lnSpc>
                <a:spcPct val="80000"/>
              </a:lnSpc>
              <a:buFontTx/>
              <a:buNone/>
            </a:pPr>
            <a:r>
              <a:rPr lang="en-US" altLang="en-US" sz="1200" dirty="0"/>
              <a:t>** In a year when the Senate Chair is serving a second term, there is no past chair and therefore there will be only 55 senators.</a:t>
            </a:r>
          </a:p>
          <a:p>
            <a:pPr eaLnBrk="1" hangingPunct="1">
              <a:lnSpc>
                <a:spcPct val="80000"/>
              </a:lnSpc>
              <a:buFont typeface="Wingdings" panose="05000000000000000000" pitchFamily="2" charset="2"/>
              <a:buNone/>
            </a:pPr>
            <a:endParaRPr lang="en-US"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31F675D-388C-4F81-4A47-70E658A37E8B}"/>
              </a:ext>
            </a:extLst>
          </p:cNvPr>
          <p:cNvSpPr>
            <a:spLocks noGrp="1" noChangeArrowheads="1"/>
          </p:cNvSpPr>
          <p:nvPr>
            <p:ph type="title"/>
          </p:nvPr>
        </p:nvSpPr>
        <p:spPr/>
        <p:txBody>
          <a:bodyPr/>
          <a:lstStyle/>
          <a:p>
            <a:pPr eaLnBrk="1" hangingPunct="1"/>
            <a:r>
              <a:rPr lang="en-US" altLang="en-US"/>
              <a:t>Senators - </a:t>
            </a:r>
            <a:r>
              <a:rPr lang="en-US" altLang="en-US" sz="2800"/>
              <a:t>Continued</a:t>
            </a:r>
          </a:p>
        </p:txBody>
      </p:sp>
      <p:sp>
        <p:nvSpPr>
          <p:cNvPr id="40963" name="Rectangle 3">
            <a:extLst>
              <a:ext uri="{FF2B5EF4-FFF2-40B4-BE49-F238E27FC236}">
                <a16:creationId xmlns:a16="http://schemas.microsoft.com/office/drawing/2014/main" id="{A05CB3E2-879F-6C40-A67E-92464D55CE87}"/>
              </a:ext>
            </a:extLst>
          </p:cNvPr>
          <p:cNvSpPr>
            <a:spLocks noGrp="1" noChangeArrowheads="1"/>
          </p:cNvSpPr>
          <p:nvPr>
            <p:ph type="body" idx="1"/>
          </p:nvPr>
        </p:nvSpPr>
        <p:spPr/>
        <p:txBody>
          <a:bodyPr/>
          <a:lstStyle/>
          <a:p>
            <a:pPr eaLnBrk="1" hangingPunct="1">
              <a:buFont typeface="Wingdings" panose="05000000000000000000" pitchFamily="2" charset="2"/>
              <a:buNone/>
              <a:defRPr/>
            </a:pPr>
            <a:endParaRPr lang="en-US" sz="1200" dirty="0"/>
          </a:p>
          <a:p>
            <a:pPr eaLnBrk="1" hangingPunct="1">
              <a:defRPr/>
            </a:pPr>
            <a:r>
              <a:rPr lang="en-US" sz="1200" dirty="0"/>
              <a:t>There are 3 faculty members from the College of Business.</a:t>
            </a:r>
          </a:p>
          <a:p>
            <a:pPr eaLnBrk="1" hangingPunct="1">
              <a:defRPr/>
            </a:pPr>
            <a:endParaRPr lang="en-US" sz="1200" dirty="0"/>
          </a:p>
          <a:p>
            <a:pPr eaLnBrk="1" hangingPunct="1">
              <a:defRPr/>
            </a:pPr>
            <a:r>
              <a:rPr lang="en-US" sz="1200" dirty="0"/>
              <a:t>There are 2 faculty members from the College of Education.</a:t>
            </a:r>
          </a:p>
          <a:p>
            <a:pPr eaLnBrk="1" hangingPunct="1">
              <a:defRPr/>
            </a:pPr>
            <a:endParaRPr lang="en-US" sz="1200" dirty="0"/>
          </a:p>
          <a:p>
            <a:pPr eaLnBrk="1" hangingPunct="1">
              <a:defRPr/>
            </a:pPr>
            <a:r>
              <a:rPr lang="en-US" sz="1200" dirty="0"/>
              <a:t>There are 4 faculty members from the College of Engineering.</a:t>
            </a:r>
          </a:p>
          <a:p>
            <a:pPr eaLnBrk="1" hangingPunct="1">
              <a:defRPr/>
            </a:pPr>
            <a:endParaRPr lang="en-US" sz="1200" dirty="0"/>
          </a:p>
          <a:p>
            <a:pPr eaLnBrk="1" hangingPunct="1">
              <a:defRPr/>
            </a:pPr>
            <a:r>
              <a:rPr lang="en-US" sz="1200" dirty="0"/>
              <a:t>There are 3 faculty members from the College of Health and Human Sciences</a:t>
            </a:r>
          </a:p>
          <a:p>
            <a:pPr eaLnBrk="1" hangingPunct="1">
              <a:defRPr/>
            </a:pPr>
            <a:endParaRPr lang="en-US" sz="1200" dirty="0"/>
          </a:p>
          <a:p>
            <a:pPr eaLnBrk="1" hangingPunct="1">
              <a:defRPr/>
            </a:pPr>
            <a:r>
              <a:rPr lang="en-US" sz="1200" dirty="0"/>
              <a:t>There are 6 faculty members from the College of the Humanities and the Arts.</a:t>
            </a:r>
          </a:p>
          <a:p>
            <a:pPr eaLnBrk="1" hangingPunct="1">
              <a:defRPr/>
            </a:pPr>
            <a:endParaRPr lang="en-US" sz="1200" dirty="0"/>
          </a:p>
          <a:p>
            <a:pPr eaLnBrk="1" hangingPunct="1">
              <a:defRPr/>
            </a:pPr>
            <a:r>
              <a:rPr lang="en-US" sz="1200" dirty="0"/>
              <a:t>There are 4 faculty members from the College of Science.</a:t>
            </a:r>
          </a:p>
          <a:p>
            <a:pPr marL="0" indent="0" eaLnBrk="1" hangingPunct="1">
              <a:buFont typeface="Wingdings" panose="05000000000000000000" pitchFamily="2" charset="2"/>
              <a:buNone/>
              <a:defRPr/>
            </a:pPr>
            <a:endParaRPr lang="en-US" sz="1200" dirty="0"/>
          </a:p>
          <a:p>
            <a:pPr eaLnBrk="1" hangingPunct="1">
              <a:defRPr/>
            </a:pPr>
            <a:r>
              <a:rPr lang="en-US" sz="1200" dirty="0"/>
              <a:t>There are 5 faculty members from the College of Social Science.</a:t>
            </a:r>
          </a:p>
          <a:p>
            <a:pPr eaLnBrk="1" hangingPunct="1">
              <a:defRPr/>
            </a:pPr>
            <a:endParaRPr lang="en-US" sz="1200" dirty="0"/>
          </a:p>
          <a:p>
            <a:pPr eaLnBrk="1" hangingPunct="1">
              <a:defRPr/>
            </a:pPr>
            <a:r>
              <a:rPr lang="en-US" sz="1200" dirty="0"/>
              <a:t>There are 5 faculty/staff members from the General Unit.</a:t>
            </a:r>
          </a:p>
          <a:p>
            <a:pPr eaLnBrk="1" hangingPunct="1">
              <a:defRPr/>
            </a:pPr>
            <a:endParaRPr lang="en-US" sz="1200" dirty="0"/>
          </a:p>
          <a:p>
            <a:pPr eaLnBrk="1" hangingPunct="1">
              <a:buFont typeface="Wingdings" panose="05000000000000000000" pitchFamily="2" charset="2"/>
              <a:buNone/>
              <a:defRPr/>
            </a:pPr>
            <a:endParaRPr lang="en-US" dirty="0"/>
          </a:p>
          <a:p>
            <a:pPr eaLnBrk="1" hangingPunct="1">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1FC76DE-319E-870A-53EB-DA61062878A1}"/>
              </a:ext>
            </a:extLst>
          </p:cNvPr>
          <p:cNvSpPr>
            <a:spLocks noGrp="1" noChangeArrowheads="1"/>
          </p:cNvSpPr>
          <p:nvPr>
            <p:ph type="title"/>
          </p:nvPr>
        </p:nvSpPr>
        <p:spPr/>
        <p:txBody>
          <a:bodyPr/>
          <a:lstStyle/>
          <a:p>
            <a:pPr eaLnBrk="1" hangingPunct="1"/>
            <a:r>
              <a:rPr lang="en-US" altLang="en-US"/>
              <a:t>What is the General Unit?</a:t>
            </a:r>
          </a:p>
        </p:txBody>
      </p:sp>
      <p:sp>
        <p:nvSpPr>
          <p:cNvPr id="7171" name="Rectangle 3">
            <a:extLst>
              <a:ext uri="{FF2B5EF4-FFF2-40B4-BE49-F238E27FC236}">
                <a16:creationId xmlns:a16="http://schemas.microsoft.com/office/drawing/2014/main" id="{24528707-6B20-03ED-99CC-9002074F6910}"/>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100">
                <a:solidFill>
                  <a:srgbClr val="000000"/>
                </a:solidFill>
              </a:rPr>
              <a:t>By-Law 1.2 of the SJSU  Academic Senate defines the General Unit.  </a:t>
            </a:r>
            <a:endParaRPr lang="en-US" altLang="en-US" sz="2100">
              <a:cs typeface="Times New Roman" panose="02020603050405020304" pitchFamily="18" charset="0"/>
            </a:endParaRPr>
          </a:p>
          <a:p>
            <a:pPr eaLnBrk="1" hangingPunct="1">
              <a:lnSpc>
                <a:spcPct val="90000"/>
              </a:lnSpc>
              <a:buFont typeface="Wingdings" panose="05000000000000000000" pitchFamily="2" charset="2"/>
              <a:buNone/>
            </a:pPr>
            <a:endParaRPr lang="en-US" altLang="en-US" sz="2100">
              <a:cs typeface="Times New Roman" panose="02020603050405020304" pitchFamily="18" charset="0"/>
            </a:endParaRPr>
          </a:p>
          <a:p>
            <a:pPr eaLnBrk="1" hangingPunct="1">
              <a:lnSpc>
                <a:spcPct val="90000"/>
              </a:lnSpc>
              <a:buFont typeface="Wingdings" panose="05000000000000000000" pitchFamily="2" charset="2"/>
              <a:buNone/>
            </a:pPr>
            <a:r>
              <a:rPr lang="en-US" altLang="en-US" sz="2100"/>
              <a:t>  “…the following staff positions and classifications are declared to be directly related to the instructional program.  All employees serving in the following positions are qualified to vote (using proportional voting based on assignment) and are eligible as faculty representatives to the Senate with the exception of (i) administrators (covered by the Management Personnel Plan), (ii) employees in clerical and technician classifications, and (iii) volunteers.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A2B3809-8C25-3755-AF10-9CDF72E2C036}"/>
              </a:ext>
            </a:extLst>
          </p:cNvPr>
          <p:cNvSpPr>
            <a:spLocks noGrp="1" noChangeArrowheads="1"/>
          </p:cNvSpPr>
          <p:nvPr>
            <p:ph type="title"/>
          </p:nvPr>
        </p:nvSpPr>
        <p:spPr/>
        <p:txBody>
          <a:bodyPr/>
          <a:lstStyle/>
          <a:p>
            <a:pPr eaLnBrk="1" hangingPunct="1"/>
            <a:r>
              <a:rPr lang="en-US" altLang="en-US"/>
              <a:t>General Unit – </a:t>
            </a:r>
            <a:r>
              <a:rPr lang="en-US" altLang="en-US" sz="3200"/>
              <a:t>continued</a:t>
            </a:r>
          </a:p>
        </p:txBody>
      </p:sp>
      <p:sp>
        <p:nvSpPr>
          <p:cNvPr id="8195" name="Rectangle 3">
            <a:extLst>
              <a:ext uri="{FF2B5EF4-FFF2-40B4-BE49-F238E27FC236}">
                <a16:creationId xmlns:a16="http://schemas.microsoft.com/office/drawing/2014/main" id="{AA7EE42D-B3C1-19DF-D2D5-E59B0702EF4F}"/>
              </a:ext>
            </a:extLst>
          </p:cNvPr>
          <p:cNvSpPr>
            <a:spLocks noGrp="1" noChangeArrowheads="1"/>
          </p:cNvSpPr>
          <p:nvPr>
            <p:ph type="body" idx="1"/>
          </p:nvPr>
        </p:nvSpPr>
        <p:spPr/>
        <p:txBody>
          <a:bodyPr/>
          <a:lstStyle/>
          <a:p>
            <a:pPr marL="552450" indent="-552450" eaLnBrk="1" hangingPunct="1">
              <a:buFont typeface="Wingdings" panose="05000000000000000000" pitchFamily="2" charset="2"/>
              <a:buAutoNum type="alphaLcParenR"/>
            </a:pPr>
            <a:r>
              <a:rPr lang="en-US" altLang="en-US">
                <a:solidFill>
                  <a:srgbClr val="000000"/>
                </a:solidFill>
              </a:rPr>
              <a:t>All members of Bargaining Unit III who are not members of or included in one of the college representative units.</a:t>
            </a:r>
          </a:p>
          <a:p>
            <a:pPr marL="552450" indent="-552450" eaLnBrk="1" hangingPunct="1">
              <a:buFont typeface="Wingdings" panose="05000000000000000000" pitchFamily="2" charset="2"/>
              <a:buAutoNum type="alphaLcParenR"/>
            </a:pPr>
            <a:r>
              <a:rPr lang="en-US" altLang="en-US">
                <a:solidFill>
                  <a:srgbClr val="000000"/>
                </a:solidFill>
              </a:rPr>
              <a:t>Employees classified as Student Service Professional III or IV.”</a:t>
            </a:r>
          </a:p>
          <a:p>
            <a:pPr marL="552450" indent="-552450" eaLnBrk="1" hangingPunct="1">
              <a:buFont typeface="Wingdings" panose="05000000000000000000" pitchFamily="2" charset="2"/>
              <a:buNone/>
            </a:pP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2276AAE-C2F4-554A-2D07-CCA2C75E16F1}"/>
              </a:ext>
            </a:extLst>
          </p:cNvPr>
          <p:cNvSpPr>
            <a:spLocks noGrp="1" noChangeArrowheads="1"/>
          </p:cNvSpPr>
          <p:nvPr>
            <p:ph type="title"/>
          </p:nvPr>
        </p:nvSpPr>
        <p:spPr/>
        <p:txBody>
          <a:bodyPr/>
          <a:lstStyle/>
          <a:p>
            <a:pPr eaLnBrk="1" hangingPunct="1"/>
            <a:r>
              <a:rPr lang="en-US" altLang="en-US"/>
              <a:t>What Does the Senate Do?</a:t>
            </a:r>
          </a:p>
        </p:txBody>
      </p:sp>
      <p:sp>
        <p:nvSpPr>
          <p:cNvPr id="9219" name="Rectangle 3">
            <a:extLst>
              <a:ext uri="{FF2B5EF4-FFF2-40B4-BE49-F238E27FC236}">
                <a16:creationId xmlns:a16="http://schemas.microsoft.com/office/drawing/2014/main" id="{A7783AC6-12EC-A9A7-84A8-DBEEE365FD42}"/>
              </a:ext>
            </a:extLst>
          </p:cNvPr>
          <p:cNvSpPr>
            <a:spLocks noGrp="1" noChangeArrowheads="1"/>
          </p:cNvSpPr>
          <p:nvPr>
            <p:ph type="body" idx="1"/>
          </p:nvPr>
        </p:nvSpPr>
        <p:spPr/>
        <p:txBody>
          <a:bodyPr/>
          <a:lstStyle/>
          <a:p>
            <a:pPr eaLnBrk="1" hangingPunct="1"/>
            <a:r>
              <a:rPr lang="en-US" altLang="en-US" sz="1200"/>
              <a:t>The Constitution of the Academic Senate states that, “the Academic Senate, subject to the laws of California and the Policies and regulations of the Board of Trustees, shall formulate policies and procedures on matters affecting the general welfare of the University, including (a) educational policies, (b) faculty affairs, (c) student affairs, and (d) budget and finance.</a:t>
            </a:r>
          </a:p>
          <a:p>
            <a:pPr eaLnBrk="1" hangingPunct="1"/>
            <a:endParaRPr lang="en-US" altLang="en-US" sz="1200"/>
          </a:p>
          <a:p>
            <a:pPr eaLnBrk="1" hangingPunct="1"/>
            <a:r>
              <a:rPr lang="en-US" altLang="en-US" sz="1200"/>
              <a:t>Upon passage by the Academic Senate, proposed policies and procedures shall be submitted to the President of the University for consideration and action.  Those approved by the President become official University Policy and will be implemented as soon as practicable.  The President will report to the Senate promptly on those proposed measures of which he or she does not approve.”</a:t>
            </a:r>
          </a:p>
          <a:p>
            <a:pPr eaLnBrk="1" hangingPunct="1"/>
            <a:endParaRPr lang="en-US" altLang="en-US" sz="1200"/>
          </a:p>
          <a:p>
            <a:pPr eaLnBrk="1" hangingPunct="1"/>
            <a:r>
              <a:rPr lang="en-US" altLang="en-US" sz="1200"/>
              <a:t>The Academic Senate consists of representatives from the administration, faculty, and students.</a:t>
            </a:r>
          </a:p>
          <a:p>
            <a:pPr eaLnBrk="1" hangingPunct="1"/>
            <a:endParaRPr lang="en-US" altLang="en-US" sz="1200"/>
          </a:p>
          <a:p>
            <a:pPr eaLnBrk="1" hangingPunct="1"/>
            <a:r>
              <a:rPr lang="en-US" altLang="en-US" sz="1200"/>
              <a:t>It is the responsibility of each member of the Academic Senate to assess the attitudes and viewpoints of the constituency which elected him/her.  However, it is a policy that no member shall come instructed and that, in voting, each member represents the entire University. (By-law 1.11)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998F3A4-28FB-A5D9-3DAB-B4EDCCFC182F}"/>
              </a:ext>
            </a:extLst>
          </p:cNvPr>
          <p:cNvSpPr>
            <a:spLocks noGrp="1" noChangeArrowheads="1"/>
          </p:cNvSpPr>
          <p:nvPr>
            <p:ph type="title"/>
          </p:nvPr>
        </p:nvSpPr>
        <p:spPr/>
        <p:txBody>
          <a:bodyPr/>
          <a:lstStyle/>
          <a:p>
            <a:pPr eaLnBrk="1" hangingPunct="1"/>
            <a:r>
              <a:rPr lang="en-US" altLang="en-US"/>
              <a:t>Organization of Academic Senate</a:t>
            </a:r>
          </a:p>
        </p:txBody>
      </p:sp>
      <p:sp>
        <p:nvSpPr>
          <p:cNvPr id="10243" name="Rectangle 3">
            <a:extLst>
              <a:ext uri="{FF2B5EF4-FFF2-40B4-BE49-F238E27FC236}">
                <a16:creationId xmlns:a16="http://schemas.microsoft.com/office/drawing/2014/main" id="{4E7EC89C-4876-D3C5-EB54-550838677483}"/>
              </a:ext>
            </a:extLst>
          </p:cNvPr>
          <p:cNvSpPr>
            <a:spLocks noGrp="1" noChangeArrowheads="1"/>
          </p:cNvSpPr>
          <p:nvPr>
            <p:ph type="body" idx="1"/>
          </p:nvPr>
        </p:nvSpPr>
        <p:spPr/>
        <p:txBody>
          <a:bodyPr/>
          <a:lstStyle/>
          <a:p>
            <a:pPr eaLnBrk="1" hangingPunct="1">
              <a:lnSpc>
                <a:spcPct val="90000"/>
              </a:lnSpc>
            </a:pPr>
            <a:r>
              <a:rPr lang="en-US" altLang="en-US" sz="2100" dirty="0"/>
              <a:t>Executive Committee</a:t>
            </a:r>
          </a:p>
          <a:p>
            <a:pPr eaLnBrk="1" hangingPunct="1">
              <a:lnSpc>
                <a:spcPct val="90000"/>
              </a:lnSpc>
              <a:buFont typeface="Wingdings" panose="05000000000000000000" pitchFamily="2" charset="2"/>
              <a:buNone/>
            </a:pPr>
            <a:r>
              <a:rPr lang="en-US" altLang="en-US" sz="2100" dirty="0"/>
              <a:t>    Policy Committees:  </a:t>
            </a:r>
          </a:p>
          <a:p>
            <a:pPr lvl="1" eaLnBrk="1" hangingPunct="1">
              <a:lnSpc>
                <a:spcPct val="90000"/>
              </a:lnSpc>
            </a:pPr>
            <a:r>
              <a:rPr lang="en-US" altLang="en-US" sz="1900" dirty="0"/>
              <a:t>Curriculum &amp; Research</a:t>
            </a:r>
          </a:p>
          <a:p>
            <a:pPr lvl="1" eaLnBrk="1" hangingPunct="1">
              <a:lnSpc>
                <a:spcPct val="90000"/>
              </a:lnSpc>
            </a:pPr>
            <a:r>
              <a:rPr lang="en-US" altLang="en-US" sz="1900" dirty="0"/>
              <a:t>Instruction &amp; Student Affairs</a:t>
            </a:r>
          </a:p>
          <a:p>
            <a:pPr lvl="1" eaLnBrk="1" hangingPunct="1">
              <a:lnSpc>
                <a:spcPct val="90000"/>
              </a:lnSpc>
            </a:pPr>
            <a:r>
              <a:rPr lang="en-US" altLang="en-US" sz="1900" dirty="0"/>
              <a:t>Organization &amp; Government Committee</a:t>
            </a:r>
          </a:p>
          <a:p>
            <a:pPr lvl="1" eaLnBrk="1" hangingPunct="1">
              <a:lnSpc>
                <a:spcPct val="90000"/>
              </a:lnSpc>
            </a:pPr>
            <a:r>
              <a:rPr lang="en-US" altLang="en-US" sz="1900" dirty="0"/>
              <a:t>Professional Standards</a:t>
            </a:r>
          </a:p>
          <a:p>
            <a:pPr lvl="1" eaLnBrk="1" hangingPunct="1">
              <a:lnSpc>
                <a:spcPct val="90000"/>
              </a:lnSpc>
            </a:pPr>
            <a:r>
              <a:rPr lang="en-US" altLang="en-US" sz="1900" dirty="0"/>
              <a:t>Committee on Committees</a:t>
            </a:r>
          </a:p>
          <a:p>
            <a:pPr marL="457200" lvl="1" indent="0" eaLnBrk="1" hangingPunct="1">
              <a:lnSpc>
                <a:spcPct val="90000"/>
              </a:lnSpc>
              <a:buNone/>
            </a:pPr>
            <a:endParaRPr lang="en-US" altLang="en-US" sz="1900" b="1" dirty="0"/>
          </a:p>
          <a:p>
            <a:pPr lvl="1" eaLnBrk="1" hangingPunct="1">
              <a:lnSpc>
                <a:spcPct val="90000"/>
              </a:lnSpc>
            </a:pPr>
            <a:r>
              <a:rPr lang="en-US" altLang="en-US" sz="2100" dirty="0"/>
              <a:t>Operating Committees (report to policy committees)</a:t>
            </a:r>
          </a:p>
          <a:p>
            <a:pPr lvl="1" eaLnBrk="1" hangingPunct="1">
              <a:lnSpc>
                <a:spcPct val="90000"/>
              </a:lnSpc>
            </a:pPr>
            <a:r>
              <a:rPr lang="en-US" altLang="en-US" sz="2100" dirty="0"/>
              <a:t>Special Agencies</a:t>
            </a:r>
          </a:p>
          <a:p>
            <a:pPr lvl="1" eaLnBrk="1" hangingPunct="1">
              <a:lnSpc>
                <a:spcPct val="90000"/>
              </a:lnSpc>
            </a:pPr>
            <a:r>
              <a:rPr lang="en-US" altLang="en-US" sz="2100" dirty="0"/>
              <a:t>Other Committees and Task Forces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2C7E019-B463-B19D-0ED1-E4A1948BA909}"/>
              </a:ext>
            </a:extLst>
          </p:cNvPr>
          <p:cNvSpPr>
            <a:spLocks noGrp="1" noChangeArrowheads="1"/>
          </p:cNvSpPr>
          <p:nvPr>
            <p:ph type="title"/>
          </p:nvPr>
        </p:nvSpPr>
        <p:spPr/>
        <p:txBody>
          <a:bodyPr/>
          <a:lstStyle/>
          <a:p>
            <a:pPr eaLnBrk="1" hangingPunct="1"/>
            <a:r>
              <a:rPr lang="en-US" altLang="en-US" sz="3200"/>
              <a:t>Types of Policies with which the Senate is Involved</a:t>
            </a:r>
          </a:p>
        </p:txBody>
      </p:sp>
      <p:sp>
        <p:nvSpPr>
          <p:cNvPr id="11267" name="Rectangle 3">
            <a:extLst>
              <a:ext uri="{FF2B5EF4-FFF2-40B4-BE49-F238E27FC236}">
                <a16:creationId xmlns:a16="http://schemas.microsoft.com/office/drawing/2014/main" id="{A9779265-1D57-9779-D666-87AB51F37CAA}"/>
              </a:ext>
            </a:extLst>
          </p:cNvPr>
          <p:cNvSpPr>
            <a:spLocks noGrp="1" noChangeArrowheads="1"/>
          </p:cNvSpPr>
          <p:nvPr>
            <p:ph type="body" idx="1"/>
          </p:nvPr>
        </p:nvSpPr>
        <p:spPr/>
        <p:txBody>
          <a:bodyPr/>
          <a:lstStyle/>
          <a:p>
            <a:pPr eaLnBrk="1" hangingPunct="1">
              <a:lnSpc>
                <a:spcPct val="80000"/>
              </a:lnSpc>
            </a:pPr>
            <a:r>
              <a:rPr lang="en-US" altLang="en-US" sz="1200"/>
              <a:t>RTP</a:t>
            </a:r>
          </a:p>
          <a:p>
            <a:pPr eaLnBrk="1" hangingPunct="1">
              <a:lnSpc>
                <a:spcPct val="80000"/>
              </a:lnSpc>
            </a:pPr>
            <a:r>
              <a:rPr lang="en-US" altLang="en-US" sz="1200"/>
              <a:t>Evaluation of teaching effectiveness</a:t>
            </a:r>
          </a:p>
          <a:p>
            <a:pPr eaLnBrk="1" hangingPunct="1">
              <a:lnSpc>
                <a:spcPct val="80000"/>
              </a:lnSpc>
            </a:pPr>
            <a:r>
              <a:rPr lang="en-US" altLang="en-US" sz="1200"/>
              <a:t>Academic Integrity</a:t>
            </a:r>
          </a:p>
          <a:p>
            <a:pPr eaLnBrk="1" hangingPunct="1">
              <a:lnSpc>
                <a:spcPct val="80000"/>
              </a:lnSpc>
            </a:pPr>
            <a:r>
              <a:rPr lang="en-US" altLang="en-US" sz="1200"/>
              <a:t>Add/drop procedures</a:t>
            </a:r>
          </a:p>
          <a:p>
            <a:pPr eaLnBrk="1" hangingPunct="1">
              <a:lnSpc>
                <a:spcPct val="80000"/>
              </a:lnSpc>
            </a:pPr>
            <a:r>
              <a:rPr lang="en-US" altLang="en-US" sz="1200"/>
              <a:t>Grading</a:t>
            </a:r>
          </a:p>
          <a:p>
            <a:pPr eaLnBrk="1" hangingPunct="1">
              <a:lnSpc>
                <a:spcPct val="80000"/>
              </a:lnSpc>
            </a:pPr>
            <a:r>
              <a:rPr lang="en-US" altLang="en-US" sz="1200"/>
              <a:t>Office hours</a:t>
            </a:r>
          </a:p>
          <a:p>
            <a:pPr eaLnBrk="1" hangingPunct="1">
              <a:lnSpc>
                <a:spcPct val="80000"/>
              </a:lnSpc>
            </a:pPr>
            <a:r>
              <a:rPr lang="en-US" altLang="en-US" sz="1200"/>
              <a:t>Appointment and Review of Administrators</a:t>
            </a:r>
          </a:p>
          <a:p>
            <a:pPr eaLnBrk="1" hangingPunct="1">
              <a:lnSpc>
                <a:spcPct val="80000"/>
              </a:lnSpc>
            </a:pPr>
            <a:r>
              <a:rPr lang="en-US" altLang="en-US" sz="1200"/>
              <a:t>General Education</a:t>
            </a:r>
          </a:p>
          <a:p>
            <a:pPr eaLnBrk="1" hangingPunct="1">
              <a:lnSpc>
                <a:spcPct val="80000"/>
              </a:lnSpc>
            </a:pPr>
            <a:r>
              <a:rPr lang="en-US" altLang="en-US" sz="1200"/>
              <a:t>University-wide programs</a:t>
            </a:r>
          </a:p>
          <a:p>
            <a:pPr eaLnBrk="1" hangingPunct="1">
              <a:lnSpc>
                <a:spcPct val="80000"/>
              </a:lnSpc>
            </a:pPr>
            <a:r>
              <a:rPr lang="en-US" altLang="en-US" sz="1200"/>
              <a:t>Research related: human subjects, animal care, and misconduct</a:t>
            </a:r>
          </a:p>
          <a:p>
            <a:pPr eaLnBrk="1" hangingPunct="1">
              <a:lnSpc>
                <a:spcPct val="80000"/>
              </a:lnSpc>
            </a:pPr>
            <a:r>
              <a:rPr lang="en-US" altLang="en-US" sz="1200"/>
              <a:t>Budget priorities</a:t>
            </a:r>
          </a:p>
          <a:p>
            <a:pPr eaLnBrk="1" hangingPunct="1">
              <a:lnSpc>
                <a:spcPct val="80000"/>
              </a:lnSpc>
            </a:pPr>
            <a:r>
              <a:rPr lang="en-US" altLang="en-US" sz="1200"/>
              <a:t>Campus climate</a:t>
            </a:r>
          </a:p>
          <a:p>
            <a:pPr eaLnBrk="1" hangingPunct="1">
              <a:lnSpc>
                <a:spcPct val="80000"/>
              </a:lnSpc>
            </a:pPr>
            <a:r>
              <a:rPr lang="en-US" altLang="en-US" sz="1200"/>
              <a:t>Naming of facilities</a:t>
            </a:r>
          </a:p>
          <a:p>
            <a:pPr eaLnBrk="1" hangingPunct="1">
              <a:lnSpc>
                <a:spcPct val="80000"/>
              </a:lnSpc>
            </a:pPr>
            <a:endParaRPr lang="en-US" altLang="en-US" sz="1200"/>
          </a:p>
          <a:p>
            <a:pPr lvl="4" eaLnBrk="1" hangingPunct="1">
              <a:lnSpc>
                <a:spcPct val="80000"/>
              </a:lnSpc>
            </a:pPr>
            <a:endParaRPr lang="en-US" altLang="en-US" sz="900" b="1">
              <a:solidFill>
                <a:schemeClr val="hlink"/>
              </a:solidFill>
            </a:endParaRPr>
          </a:p>
          <a:p>
            <a:pPr lvl="4" eaLnBrk="1" hangingPunct="1">
              <a:lnSpc>
                <a:spcPct val="80000"/>
              </a:lnSpc>
            </a:pPr>
            <a:endParaRPr lang="en-US" altLang="en-US" sz="900" b="1">
              <a:solidFill>
                <a:schemeClr val="hlink"/>
              </a:solidFill>
            </a:endParaRPr>
          </a:p>
          <a:p>
            <a:pPr lvl="4" eaLnBrk="1" hangingPunct="1">
              <a:lnSpc>
                <a:spcPct val="80000"/>
              </a:lnSpc>
            </a:pPr>
            <a:endParaRPr lang="en-US" altLang="en-US" sz="900" b="1">
              <a:solidFill>
                <a:schemeClr val="hlink"/>
              </a:solidFill>
            </a:endParaRPr>
          </a:p>
          <a:p>
            <a:pPr eaLnBrk="1" hangingPunct="1">
              <a:lnSpc>
                <a:spcPct val="80000"/>
              </a:lnSpc>
              <a:buFont typeface="Wingdings" panose="05000000000000000000" pitchFamily="2" charset="2"/>
              <a:buNone/>
            </a:pPr>
            <a:r>
              <a:rPr lang="en-US" altLang="en-US" sz="1400" b="1">
                <a:solidFill>
                  <a:schemeClr val="bg1"/>
                </a:solidFill>
              </a:rPr>
              <a:t>     </a:t>
            </a:r>
            <a:r>
              <a:rPr lang="en-US" altLang="en-US" sz="1400" b="1">
                <a:solidFill>
                  <a:srgbClr val="FF6600"/>
                </a:solidFill>
              </a:rPr>
              <a:t>Basically, if you have a question about how something works at SJSU, check the list of university policies at the Senate website – you’ll likely find the information you need.</a:t>
            </a:r>
          </a:p>
          <a:p>
            <a:pPr eaLnBrk="1" hangingPunct="1">
              <a:lnSpc>
                <a:spcPct val="80000"/>
              </a:lnSpc>
            </a:pPr>
            <a:endParaRPr lang="en-US" altLang="en-US" sz="1400" b="1">
              <a:solidFill>
                <a:srgbClr val="FF6600"/>
              </a:solidFill>
            </a:endParaRPr>
          </a:p>
        </p:txBody>
      </p:sp>
    </p:spTree>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547</TotalTime>
  <Words>1405</Words>
  <Application>Microsoft Office PowerPoint</Application>
  <PresentationFormat>Letter Paper (8.5x11 in)</PresentationFormat>
  <Paragraphs>146</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Times New Roman</vt:lpstr>
      <vt:lpstr>Verdana</vt:lpstr>
      <vt:lpstr>Wingdings</vt:lpstr>
      <vt:lpstr>Eclipse</vt:lpstr>
      <vt:lpstr>Getting to Know Your Academic Senate</vt:lpstr>
      <vt:lpstr>What is the SJSU Academic Senate?</vt:lpstr>
      <vt:lpstr>Who are the Senators</vt:lpstr>
      <vt:lpstr>Senators - Continued</vt:lpstr>
      <vt:lpstr>What is the General Unit?</vt:lpstr>
      <vt:lpstr>General Unit – continued</vt:lpstr>
      <vt:lpstr>What Does the Senate Do?</vt:lpstr>
      <vt:lpstr>Organization of Academic Senate</vt:lpstr>
      <vt:lpstr>Types of Policies with which the Senate is Involved</vt:lpstr>
      <vt:lpstr>Other activities with which the Senate is Involved</vt:lpstr>
      <vt:lpstr>How Can I Know What the Senate is Working On?</vt:lpstr>
      <vt:lpstr>Who may participate in Senate activities? </vt:lpstr>
      <vt:lpstr>Top 10 Reasons to Get Involved in the Work of the Academic Senate </vt:lpstr>
      <vt:lpstr>Top 10 Reasons to Get Involved in the Work of the Academic Senate – cont’d</vt:lpstr>
      <vt:lpstr>For more information …</vt:lpstr>
    </vt:vector>
  </TitlesOfParts>
  <Company>San Jose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to Know Your Academic Senate</dc:title>
  <dc:creator>Annette Nellen</dc:creator>
  <cp:lastModifiedBy>Grace Sterling Barbieri</cp:lastModifiedBy>
  <cp:revision>29</cp:revision>
  <dcterms:created xsi:type="dcterms:W3CDTF">2003-08-08T07:58:05Z</dcterms:created>
  <dcterms:modified xsi:type="dcterms:W3CDTF">2024-07-24T16:10:52Z</dcterms:modified>
</cp:coreProperties>
</file>